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doc" ContentType="application/msword"/>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3667" r:id="rId2"/>
  </p:sldMasterIdLst>
  <p:notesMasterIdLst>
    <p:notesMasterId r:id="rId103"/>
  </p:notesMasterIdLst>
  <p:handoutMasterIdLst>
    <p:handoutMasterId r:id="rId104"/>
  </p:handoutMasterIdLst>
  <p:sldIdLst>
    <p:sldId id="787" r:id="rId3"/>
    <p:sldId id="920" r:id="rId4"/>
    <p:sldId id="789" r:id="rId5"/>
    <p:sldId id="907" r:id="rId6"/>
    <p:sldId id="887" r:id="rId7"/>
    <p:sldId id="889" r:id="rId8"/>
    <p:sldId id="792" r:id="rId9"/>
    <p:sldId id="793" r:id="rId10"/>
    <p:sldId id="794" r:id="rId11"/>
    <p:sldId id="795" r:id="rId12"/>
    <p:sldId id="796" r:id="rId13"/>
    <p:sldId id="797" r:id="rId14"/>
    <p:sldId id="890" r:id="rId15"/>
    <p:sldId id="799" r:id="rId16"/>
    <p:sldId id="800" r:id="rId17"/>
    <p:sldId id="801" r:id="rId18"/>
    <p:sldId id="910" r:id="rId19"/>
    <p:sldId id="911" r:id="rId20"/>
    <p:sldId id="803" r:id="rId21"/>
    <p:sldId id="804" r:id="rId22"/>
    <p:sldId id="805" r:id="rId23"/>
    <p:sldId id="806" r:id="rId24"/>
    <p:sldId id="891" r:id="rId25"/>
    <p:sldId id="808" r:id="rId26"/>
    <p:sldId id="809" r:id="rId27"/>
    <p:sldId id="810" r:id="rId28"/>
    <p:sldId id="811" r:id="rId29"/>
    <p:sldId id="909" r:id="rId30"/>
    <p:sldId id="908" r:id="rId31"/>
    <p:sldId id="814" r:id="rId32"/>
    <p:sldId id="912" r:id="rId33"/>
    <p:sldId id="913" r:id="rId34"/>
    <p:sldId id="815" r:id="rId35"/>
    <p:sldId id="816" r:id="rId36"/>
    <p:sldId id="817" r:id="rId37"/>
    <p:sldId id="818" r:id="rId38"/>
    <p:sldId id="819" r:id="rId39"/>
    <p:sldId id="914" r:id="rId40"/>
    <p:sldId id="820" r:id="rId41"/>
    <p:sldId id="821" r:id="rId42"/>
    <p:sldId id="915" r:id="rId43"/>
    <p:sldId id="823" r:id="rId44"/>
    <p:sldId id="824" r:id="rId45"/>
    <p:sldId id="916" r:id="rId46"/>
    <p:sldId id="825" r:id="rId47"/>
    <p:sldId id="826" r:id="rId48"/>
    <p:sldId id="827" r:id="rId49"/>
    <p:sldId id="828" r:id="rId50"/>
    <p:sldId id="832" r:id="rId51"/>
    <p:sldId id="833" r:id="rId52"/>
    <p:sldId id="917" r:id="rId53"/>
    <p:sldId id="835" r:id="rId54"/>
    <p:sldId id="836" r:id="rId55"/>
    <p:sldId id="837" r:id="rId56"/>
    <p:sldId id="838" r:id="rId57"/>
    <p:sldId id="839" r:id="rId58"/>
    <p:sldId id="840" r:id="rId59"/>
    <p:sldId id="841" r:id="rId60"/>
    <p:sldId id="842" r:id="rId61"/>
    <p:sldId id="843" r:id="rId62"/>
    <p:sldId id="844" r:id="rId63"/>
    <p:sldId id="845" r:id="rId64"/>
    <p:sldId id="846" r:id="rId65"/>
    <p:sldId id="847" r:id="rId66"/>
    <p:sldId id="848" r:id="rId67"/>
    <p:sldId id="849" r:id="rId68"/>
    <p:sldId id="850" r:id="rId69"/>
    <p:sldId id="851" r:id="rId70"/>
    <p:sldId id="852" r:id="rId71"/>
    <p:sldId id="853" r:id="rId72"/>
    <p:sldId id="855" r:id="rId73"/>
    <p:sldId id="856" r:id="rId74"/>
    <p:sldId id="857" r:id="rId75"/>
    <p:sldId id="858" r:id="rId76"/>
    <p:sldId id="859" r:id="rId77"/>
    <p:sldId id="918" r:id="rId78"/>
    <p:sldId id="860" r:id="rId79"/>
    <p:sldId id="861" r:id="rId80"/>
    <p:sldId id="892" r:id="rId81"/>
    <p:sldId id="863" r:id="rId82"/>
    <p:sldId id="897" r:id="rId83"/>
    <p:sldId id="904" r:id="rId84"/>
    <p:sldId id="866" r:id="rId85"/>
    <p:sldId id="867" r:id="rId86"/>
    <p:sldId id="868" r:id="rId87"/>
    <p:sldId id="869" r:id="rId88"/>
    <p:sldId id="870" r:id="rId89"/>
    <p:sldId id="871" r:id="rId90"/>
    <p:sldId id="872" r:id="rId91"/>
    <p:sldId id="905" r:id="rId92"/>
    <p:sldId id="874" r:id="rId93"/>
    <p:sldId id="875" r:id="rId94"/>
    <p:sldId id="876" r:id="rId95"/>
    <p:sldId id="906" r:id="rId96"/>
    <p:sldId id="878" r:id="rId97"/>
    <p:sldId id="879" r:id="rId98"/>
    <p:sldId id="880" r:id="rId99"/>
    <p:sldId id="881" r:id="rId100"/>
    <p:sldId id="882" r:id="rId101"/>
    <p:sldId id="883" r:id="rId102"/>
  </p:sldIdLst>
  <p:sldSz cx="9144000" cy="6858000" type="screen4x3"/>
  <p:notesSz cx="7019925" cy="9305925"/>
  <p:defaultTextStyle>
    <a:defPPr>
      <a:defRPr lang="en-US"/>
    </a:defPPr>
    <a:lvl1pPr algn="l" rtl="0" fontAlgn="base">
      <a:spcBef>
        <a:spcPct val="0"/>
      </a:spcBef>
      <a:spcAft>
        <a:spcPct val="0"/>
      </a:spcAft>
      <a:defRPr kern="1200">
        <a:solidFill>
          <a:schemeClr val="tx1"/>
        </a:solidFill>
        <a:latin typeface="Arial" pitchFamily="34" charset="0"/>
        <a:ea typeface="MS PGothic" pitchFamily="34" charset="-128"/>
        <a:cs typeface="+mn-cs"/>
      </a:defRPr>
    </a:lvl1pPr>
    <a:lvl2pPr marL="457200" algn="l" rtl="0" fontAlgn="base">
      <a:spcBef>
        <a:spcPct val="0"/>
      </a:spcBef>
      <a:spcAft>
        <a:spcPct val="0"/>
      </a:spcAft>
      <a:defRPr kern="1200">
        <a:solidFill>
          <a:schemeClr val="tx1"/>
        </a:solidFill>
        <a:latin typeface="Arial" pitchFamily="34" charset="0"/>
        <a:ea typeface="MS PGothic" pitchFamily="34" charset="-128"/>
        <a:cs typeface="+mn-cs"/>
      </a:defRPr>
    </a:lvl2pPr>
    <a:lvl3pPr marL="914400" algn="l" rtl="0" fontAlgn="base">
      <a:spcBef>
        <a:spcPct val="0"/>
      </a:spcBef>
      <a:spcAft>
        <a:spcPct val="0"/>
      </a:spcAft>
      <a:defRPr kern="1200">
        <a:solidFill>
          <a:schemeClr val="tx1"/>
        </a:solidFill>
        <a:latin typeface="Arial" pitchFamily="34" charset="0"/>
        <a:ea typeface="MS PGothic" pitchFamily="34" charset="-128"/>
        <a:cs typeface="+mn-cs"/>
      </a:defRPr>
    </a:lvl3pPr>
    <a:lvl4pPr marL="1371600" algn="l" rtl="0" fontAlgn="base">
      <a:spcBef>
        <a:spcPct val="0"/>
      </a:spcBef>
      <a:spcAft>
        <a:spcPct val="0"/>
      </a:spcAft>
      <a:defRPr kern="1200">
        <a:solidFill>
          <a:schemeClr val="tx1"/>
        </a:solidFill>
        <a:latin typeface="Arial" pitchFamily="34" charset="0"/>
        <a:ea typeface="MS PGothic" pitchFamily="34" charset="-128"/>
        <a:cs typeface="+mn-cs"/>
      </a:defRPr>
    </a:lvl4pPr>
    <a:lvl5pPr marL="1828800" algn="l" rtl="0" fontAlgn="base">
      <a:spcBef>
        <a:spcPct val="0"/>
      </a:spcBef>
      <a:spcAft>
        <a:spcPct val="0"/>
      </a:spcAft>
      <a:defRPr kern="1200">
        <a:solidFill>
          <a:schemeClr val="tx1"/>
        </a:solidFill>
        <a:latin typeface="Arial" pitchFamily="34" charset="0"/>
        <a:ea typeface="MS PGothic" pitchFamily="34" charset="-128"/>
        <a:cs typeface="+mn-cs"/>
      </a:defRPr>
    </a:lvl5pPr>
    <a:lvl6pPr marL="2286000" algn="l" defTabSz="914400" rtl="0" eaLnBrk="1" latinLnBrk="0" hangingPunct="1">
      <a:defRPr kern="1200">
        <a:solidFill>
          <a:schemeClr val="tx1"/>
        </a:solidFill>
        <a:latin typeface="Arial" pitchFamily="34" charset="0"/>
        <a:ea typeface="MS PGothic" pitchFamily="34" charset="-128"/>
        <a:cs typeface="+mn-cs"/>
      </a:defRPr>
    </a:lvl6pPr>
    <a:lvl7pPr marL="2743200" algn="l" defTabSz="914400" rtl="0" eaLnBrk="1" latinLnBrk="0" hangingPunct="1">
      <a:defRPr kern="1200">
        <a:solidFill>
          <a:schemeClr val="tx1"/>
        </a:solidFill>
        <a:latin typeface="Arial" pitchFamily="34" charset="0"/>
        <a:ea typeface="MS PGothic" pitchFamily="34" charset="-128"/>
        <a:cs typeface="+mn-cs"/>
      </a:defRPr>
    </a:lvl7pPr>
    <a:lvl8pPr marL="3200400" algn="l" defTabSz="914400" rtl="0" eaLnBrk="1" latinLnBrk="0" hangingPunct="1">
      <a:defRPr kern="1200">
        <a:solidFill>
          <a:schemeClr val="tx1"/>
        </a:solidFill>
        <a:latin typeface="Arial" pitchFamily="34" charset="0"/>
        <a:ea typeface="MS PGothic" pitchFamily="34" charset="-128"/>
        <a:cs typeface="+mn-cs"/>
      </a:defRPr>
    </a:lvl8pPr>
    <a:lvl9pPr marL="3657600" algn="l" defTabSz="914400" rtl="0" eaLnBrk="1" latinLnBrk="0" hangingPunct="1">
      <a:defRPr kern="1200">
        <a:solidFill>
          <a:schemeClr val="tx1"/>
        </a:solidFill>
        <a:latin typeface="Arial" pitchFamily="34" charset="0"/>
        <a:ea typeface="MS PGothic"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9999"/>
    <a:srgbClr val="003300"/>
    <a:srgbClr val="FFFF99"/>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snapVertSplitter="1" vertBarState="minimized">
    <p:restoredLeft sz="15620"/>
    <p:restoredTop sz="94660"/>
  </p:normalViewPr>
  <p:slideViewPr>
    <p:cSldViewPr>
      <p:cViewPr varScale="1">
        <p:scale>
          <a:sx n="69" d="100"/>
          <a:sy n="69" d="100"/>
        </p:scale>
        <p:origin x="-2052" y="-90"/>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75" d="100"/>
        <a:sy n="75" d="100"/>
      </p:scale>
      <p:origin x="0" y="17184"/>
    </p:cViewPr>
  </p:sorterViewPr>
  <p:notesViewPr>
    <p:cSldViewPr>
      <p:cViewPr>
        <p:scale>
          <a:sx n="100" d="100"/>
          <a:sy n="100" d="100"/>
        </p:scale>
        <p:origin x="-1190" y="1387"/>
      </p:cViewPr>
      <p:guideLst>
        <p:guide orient="horz" pos="2931"/>
        <p:guide pos="2211"/>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07" Type="http://schemas.openxmlformats.org/officeDocument/2006/relationships/theme" Target="theme/theme1.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102" Type="http://schemas.openxmlformats.org/officeDocument/2006/relationships/slide" Target="slides/slide100.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notesMaster" Target="notesMasters/notesMaster1.xml"/><Relationship Id="rId108"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viewProps" Target="view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handoutMaster" Target="handoutMasters/handoutMaster1.xml"/></Relationships>
</file>

<file path=ppt/_rels/viewProps.xml.rels><?xml version="1.0" encoding="UTF-8" standalone="yes"?>
<Relationships xmlns="http://schemas.openxmlformats.org/package/2006/relationships"><Relationship Id="rId1" Type="http://schemas.openxmlformats.org/officeDocument/2006/relationships/slide" Target="slides/slide73.xml"/></Relationships>
</file>

<file path=ppt/charts/_rels/chart1.xml.rels><?xml version="1.0" encoding="UTF-8" standalone="yes"?>
<Relationships xmlns="http://schemas.openxmlformats.org/package/2006/relationships"><Relationship Id="rId2" Type="http://schemas.openxmlformats.org/officeDocument/2006/relationships/oleObject" Target="file:///\\Osha-il-fil08\public\OETD\FREQUENTLY%20CITED\FY14%20Data\Overall%20chart.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spPr>
            <a:gradFill rotWithShape="1">
              <a:gsLst>
                <a:gs pos="0">
                  <a:srgbClr val="08A1D9">
                    <a:shade val="51000"/>
                    <a:satMod val="130000"/>
                  </a:srgbClr>
                </a:gs>
                <a:gs pos="80000">
                  <a:srgbClr val="08A1D9">
                    <a:shade val="93000"/>
                    <a:satMod val="130000"/>
                  </a:srgbClr>
                </a:gs>
                <a:gs pos="100000">
                  <a:srgbClr val="08A1D9">
                    <a:shade val="94000"/>
                    <a:satMod val="135000"/>
                  </a:srgbClr>
                </a:gs>
              </a:gsLst>
              <a:lin ang="16200000" scaled="0"/>
            </a:gradFill>
            <a:ln w="9525" cap="flat" cmpd="sng" algn="ctr">
              <a:solidFill>
                <a:srgbClr val="08A1D9">
                  <a:shade val="95000"/>
                  <a:satMod val="105000"/>
                </a:srgbClr>
              </a:solidFill>
              <a:prstDash val="solid"/>
            </a:ln>
            <a:effectLst>
              <a:outerShdw blurRad="40000" dist="23000" dir="5400000" rotWithShape="0">
                <a:srgbClr val="000000">
                  <a:alpha val="35000"/>
                </a:srgbClr>
              </a:outerShdw>
            </a:effectLst>
          </c:spPr>
          <c:invertIfNegative val="0"/>
          <c:dLbls>
            <c:txPr>
              <a:bodyPr/>
              <a:lstStyle/>
              <a:p>
                <a:pPr>
                  <a:defRPr sz="1800" b="1">
                    <a:solidFill>
                      <a:srgbClr val="FF0000"/>
                    </a:solidFill>
                  </a:defRPr>
                </a:pPr>
                <a:endParaRPr lang="en-US"/>
              </a:p>
            </c:txPr>
            <c:showLegendKey val="0"/>
            <c:showVal val="1"/>
            <c:showCatName val="0"/>
            <c:showSerName val="0"/>
            <c:showPercent val="0"/>
            <c:showBubbleSize val="0"/>
            <c:showLeaderLines val="0"/>
          </c:dLbls>
          <c:cat>
            <c:strRef>
              <c:f>S!$A$1:$A$5</c:f>
              <c:strCache>
                <c:ptCount val="5"/>
                <c:pt idx="0">
                  <c:v>305(b)(2)(i)</c:v>
                </c:pt>
                <c:pt idx="1">
                  <c:v>305(g)(1)(iv)(A)</c:v>
                </c:pt>
                <c:pt idx="2">
                  <c:v>305(g)(2)(iii)</c:v>
                </c:pt>
                <c:pt idx="3">
                  <c:v>305(b)(1)(ii)</c:v>
                </c:pt>
                <c:pt idx="4">
                  <c:v>303(b)(2)</c:v>
                </c:pt>
              </c:strCache>
            </c:strRef>
          </c:cat>
          <c:val>
            <c:numRef>
              <c:f>S!$B$1:$B$5</c:f>
              <c:numCache>
                <c:formatCode>General</c:formatCode>
                <c:ptCount val="5"/>
                <c:pt idx="0">
                  <c:v>387</c:v>
                </c:pt>
                <c:pt idx="1">
                  <c:v>423</c:v>
                </c:pt>
                <c:pt idx="2">
                  <c:v>487</c:v>
                </c:pt>
                <c:pt idx="3">
                  <c:v>496</c:v>
                </c:pt>
                <c:pt idx="4">
                  <c:v>698</c:v>
                </c:pt>
              </c:numCache>
            </c:numRef>
          </c:val>
        </c:ser>
        <c:dLbls>
          <c:showLegendKey val="0"/>
          <c:showVal val="1"/>
          <c:showCatName val="0"/>
          <c:showSerName val="0"/>
          <c:showPercent val="0"/>
          <c:showBubbleSize val="0"/>
        </c:dLbls>
        <c:gapWidth val="150"/>
        <c:overlap val="-25"/>
        <c:axId val="189974400"/>
        <c:axId val="189975936"/>
      </c:barChart>
      <c:catAx>
        <c:axId val="189974400"/>
        <c:scaling>
          <c:orientation val="minMax"/>
        </c:scaling>
        <c:delete val="0"/>
        <c:axPos val="l"/>
        <c:majorTickMark val="none"/>
        <c:minorTickMark val="none"/>
        <c:tickLblPos val="nextTo"/>
        <c:txPr>
          <a:bodyPr/>
          <a:lstStyle/>
          <a:p>
            <a:pPr>
              <a:defRPr sz="1800"/>
            </a:pPr>
            <a:endParaRPr lang="en-US"/>
          </a:p>
        </c:txPr>
        <c:crossAx val="189975936"/>
        <c:crosses val="autoZero"/>
        <c:auto val="1"/>
        <c:lblAlgn val="ctr"/>
        <c:lblOffset val="100"/>
        <c:noMultiLvlLbl val="0"/>
      </c:catAx>
      <c:valAx>
        <c:axId val="189975936"/>
        <c:scaling>
          <c:orientation val="minMax"/>
        </c:scaling>
        <c:delete val="1"/>
        <c:axPos val="b"/>
        <c:numFmt formatCode="General" sourceLinked="1"/>
        <c:majorTickMark val="out"/>
        <c:minorTickMark val="none"/>
        <c:tickLblPos val="none"/>
        <c:crossAx val="189974400"/>
        <c:crosses val="autoZero"/>
        <c:crossBetween val="between"/>
      </c:valAx>
    </c:plotArea>
    <c:plotVisOnly val="1"/>
    <c:dispBlanksAs val="gap"/>
    <c:showDLblsOverMax val="0"/>
  </c:chart>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image" Target="../media/image3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0.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43.wmf"/><Relationship Id="rId1" Type="http://schemas.openxmlformats.org/officeDocument/2006/relationships/image" Target="../media/image42.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50.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51.e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image" Target="../media/image52.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54.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55.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61.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62.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63.w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74.wmf"/><Relationship Id="rId1" Type="http://schemas.openxmlformats.org/officeDocument/2006/relationships/image" Target="../media/image73.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75.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76.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77.png"/></Relationships>
</file>

<file path=ppt/drawings/_rels/vmlDrawing19.vml.rels><?xml version="1.0" encoding="UTF-8" standalone="yes"?>
<Relationships xmlns="http://schemas.openxmlformats.org/package/2006/relationships"><Relationship Id="rId2" Type="http://schemas.openxmlformats.org/officeDocument/2006/relationships/image" Target="../media/image81.wmf"/><Relationship Id="rId1" Type="http://schemas.openxmlformats.org/officeDocument/2006/relationships/image" Target="../media/image80.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8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3041650" cy="465138"/>
          </a:xfrm>
          <a:prstGeom prst="rect">
            <a:avLst/>
          </a:prstGeom>
          <a:noFill/>
          <a:ln>
            <a:noFill/>
          </a:ln>
          <a:effectLst/>
          <a:extLst/>
        </p:spPr>
        <p:txBody>
          <a:bodyPr vert="horz" wrap="square" lIns="93287" tIns="46644" rIns="93287" bIns="46644" numCol="1" anchor="t" anchorCtr="0" compatLnSpc="1">
            <a:prstTxWarp prst="textNoShape">
              <a:avLst/>
            </a:prstTxWarp>
          </a:bodyPr>
          <a:lstStyle>
            <a:lvl1pPr defTabSz="933450">
              <a:defRPr sz="1200">
                <a:latin typeface="Arial" charset="0"/>
                <a:ea typeface="+mn-ea"/>
              </a:defRPr>
            </a:lvl1pPr>
          </a:lstStyle>
          <a:p>
            <a:pPr>
              <a:defRPr/>
            </a:pPr>
            <a:endParaRPr lang="en-US"/>
          </a:p>
        </p:txBody>
      </p:sp>
      <p:sp>
        <p:nvSpPr>
          <p:cNvPr id="18435" name="Rectangle 3"/>
          <p:cNvSpPr>
            <a:spLocks noGrp="1" noChangeArrowheads="1"/>
          </p:cNvSpPr>
          <p:nvPr>
            <p:ph type="dt" sz="quarter" idx="1"/>
          </p:nvPr>
        </p:nvSpPr>
        <p:spPr bwMode="auto">
          <a:xfrm>
            <a:off x="3976688" y="0"/>
            <a:ext cx="3041650" cy="465138"/>
          </a:xfrm>
          <a:prstGeom prst="rect">
            <a:avLst/>
          </a:prstGeom>
          <a:noFill/>
          <a:ln>
            <a:noFill/>
          </a:ln>
          <a:effectLst/>
          <a:extLst/>
        </p:spPr>
        <p:txBody>
          <a:bodyPr vert="horz" wrap="square" lIns="93287" tIns="46644" rIns="93287" bIns="46644" numCol="1" anchor="t" anchorCtr="0" compatLnSpc="1">
            <a:prstTxWarp prst="textNoShape">
              <a:avLst/>
            </a:prstTxWarp>
          </a:bodyPr>
          <a:lstStyle>
            <a:lvl1pPr algn="r" defTabSz="933450">
              <a:defRPr sz="1200">
                <a:latin typeface="Arial" charset="0"/>
                <a:ea typeface="+mn-ea"/>
              </a:defRPr>
            </a:lvl1pPr>
          </a:lstStyle>
          <a:p>
            <a:pPr>
              <a:defRPr/>
            </a:pPr>
            <a:endParaRPr lang="en-US"/>
          </a:p>
        </p:txBody>
      </p:sp>
      <p:sp>
        <p:nvSpPr>
          <p:cNvPr id="18436" name="Rectangle 4"/>
          <p:cNvSpPr>
            <a:spLocks noGrp="1" noChangeArrowheads="1"/>
          </p:cNvSpPr>
          <p:nvPr>
            <p:ph type="ftr" sz="quarter" idx="2"/>
          </p:nvPr>
        </p:nvSpPr>
        <p:spPr bwMode="auto">
          <a:xfrm>
            <a:off x="0" y="8839200"/>
            <a:ext cx="3041650" cy="465138"/>
          </a:xfrm>
          <a:prstGeom prst="rect">
            <a:avLst/>
          </a:prstGeom>
          <a:noFill/>
          <a:ln>
            <a:noFill/>
          </a:ln>
          <a:effectLst/>
          <a:extLst/>
        </p:spPr>
        <p:txBody>
          <a:bodyPr vert="horz" wrap="square" lIns="93287" tIns="46644" rIns="93287" bIns="46644" numCol="1" anchor="b" anchorCtr="0" compatLnSpc="1">
            <a:prstTxWarp prst="textNoShape">
              <a:avLst/>
            </a:prstTxWarp>
          </a:bodyPr>
          <a:lstStyle>
            <a:lvl1pPr defTabSz="933450">
              <a:defRPr sz="1200">
                <a:latin typeface="Arial" charset="0"/>
                <a:ea typeface="+mn-ea"/>
              </a:defRPr>
            </a:lvl1pPr>
          </a:lstStyle>
          <a:p>
            <a:pPr>
              <a:defRPr/>
            </a:pPr>
            <a:endParaRPr lang="en-US"/>
          </a:p>
        </p:txBody>
      </p:sp>
      <p:sp>
        <p:nvSpPr>
          <p:cNvPr id="18437" name="Rectangle 5"/>
          <p:cNvSpPr>
            <a:spLocks noGrp="1" noChangeArrowheads="1"/>
          </p:cNvSpPr>
          <p:nvPr>
            <p:ph type="sldNum" sz="quarter" idx="3"/>
          </p:nvPr>
        </p:nvSpPr>
        <p:spPr bwMode="auto">
          <a:xfrm>
            <a:off x="3976688" y="8839200"/>
            <a:ext cx="3041650" cy="465138"/>
          </a:xfrm>
          <a:prstGeom prst="rect">
            <a:avLst/>
          </a:prstGeom>
          <a:noFill/>
          <a:ln>
            <a:noFill/>
          </a:ln>
          <a:effectLst/>
          <a:extLst/>
        </p:spPr>
        <p:txBody>
          <a:bodyPr vert="horz" wrap="square" lIns="93287" tIns="46644" rIns="93287" bIns="46644" numCol="1" anchor="b" anchorCtr="0" compatLnSpc="1">
            <a:prstTxWarp prst="textNoShape">
              <a:avLst/>
            </a:prstTxWarp>
          </a:bodyPr>
          <a:lstStyle>
            <a:lvl1pPr algn="r" defTabSz="933450">
              <a:defRPr sz="1200">
                <a:latin typeface="Arial" pitchFamily="34" charset="0"/>
                <a:ea typeface="ＭＳ Ｐゴシック" pitchFamily="34" charset="-128"/>
              </a:defRPr>
            </a:lvl1pPr>
          </a:lstStyle>
          <a:p>
            <a:pPr>
              <a:defRPr/>
            </a:pPr>
            <a:fld id="{6F1D856F-2728-4763-A52D-849B34A6DFF8}" type="slidenum">
              <a:rPr lang="en-US"/>
              <a:pPr>
                <a:defRPr/>
              </a:pPr>
              <a:t>‹#›</a:t>
            </a:fld>
            <a:endParaRPr lang="es-ES"/>
          </a:p>
        </p:txBody>
      </p:sp>
    </p:spTree>
    <p:extLst>
      <p:ext uri="{BB962C8B-B14F-4D97-AF65-F5344CB8AC3E}">
        <p14:creationId xmlns:p14="http://schemas.microsoft.com/office/powerpoint/2010/main" val="32932659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041650" cy="465138"/>
          </a:xfrm>
          <a:prstGeom prst="rect">
            <a:avLst/>
          </a:prstGeom>
          <a:noFill/>
          <a:ln>
            <a:noFill/>
          </a:ln>
          <a:effectLst/>
          <a:extLst/>
        </p:spPr>
        <p:txBody>
          <a:bodyPr vert="horz" wrap="square" lIns="93287" tIns="46644" rIns="93287" bIns="46644" numCol="1" anchor="t" anchorCtr="0" compatLnSpc="1">
            <a:prstTxWarp prst="textNoShape">
              <a:avLst/>
            </a:prstTxWarp>
          </a:bodyPr>
          <a:lstStyle>
            <a:lvl1pPr defTabSz="933450">
              <a:defRPr sz="1200">
                <a:latin typeface="Arial" charset="0"/>
                <a:ea typeface="+mn-ea"/>
              </a:defRPr>
            </a:lvl1pPr>
          </a:lstStyle>
          <a:p>
            <a:pPr>
              <a:defRPr/>
            </a:pPr>
            <a:endParaRPr lang="en-US"/>
          </a:p>
        </p:txBody>
      </p:sp>
      <p:sp>
        <p:nvSpPr>
          <p:cNvPr id="4099" name="Rectangle 3"/>
          <p:cNvSpPr>
            <a:spLocks noGrp="1" noChangeArrowheads="1"/>
          </p:cNvSpPr>
          <p:nvPr>
            <p:ph type="dt" idx="1"/>
          </p:nvPr>
        </p:nvSpPr>
        <p:spPr bwMode="auto">
          <a:xfrm>
            <a:off x="3976688" y="0"/>
            <a:ext cx="3041650" cy="465138"/>
          </a:xfrm>
          <a:prstGeom prst="rect">
            <a:avLst/>
          </a:prstGeom>
          <a:noFill/>
          <a:ln>
            <a:noFill/>
          </a:ln>
          <a:effectLst/>
          <a:extLst/>
        </p:spPr>
        <p:txBody>
          <a:bodyPr vert="horz" wrap="square" lIns="93287" tIns="46644" rIns="93287" bIns="46644" numCol="1" anchor="t" anchorCtr="0" compatLnSpc="1">
            <a:prstTxWarp prst="textNoShape">
              <a:avLst/>
            </a:prstTxWarp>
          </a:bodyPr>
          <a:lstStyle>
            <a:lvl1pPr algn="r" defTabSz="933450">
              <a:defRPr sz="1200">
                <a:latin typeface="Arial" charset="0"/>
                <a:ea typeface="+mn-ea"/>
              </a:defRPr>
            </a:lvl1pPr>
          </a:lstStyle>
          <a:p>
            <a:pPr>
              <a:defRPr/>
            </a:pPr>
            <a:endParaRPr lang="en-US"/>
          </a:p>
        </p:txBody>
      </p:sp>
      <p:sp>
        <p:nvSpPr>
          <p:cNvPr id="110596" name="Rectangle 4"/>
          <p:cNvSpPr>
            <a:spLocks noGrp="1" noRot="1" noChangeAspect="1" noChangeArrowheads="1" noTextEdit="1"/>
          </p:cNvSpPr>
          <p:nvPr>
            <p:ph type="sldImg" idx="2"/>
          </p:nvPr>
        </p:nvSpPr>
        <p:spPr bwMode="auto">
          <a:xfrm>
            <a:off x="1184275" y="698500"/>
            <a:ext cx="4652963" cy="34893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5"/>
          <p:cNvSpPr>
            <a:spLocks noGrp="1" noChangeArrowheads="1"/>
          </p:cNvSpPr>
          <p:nvPr>
            <p:ph type="body" sz="quarter" idx="3"/>
          </p:nvPr>
        </p:nvSpPr>
        <p:spPr bwMode="auto">
          <a:xfrm>
            <a:off x="701675" y="4419600"/>
            <a:ext cx="5616575" cy="4187825"/>
          </a:xfrm>
          <a:prstGeom prst="rect">
            <a:avLst/>
          </a:prstGeom>
          <a:noFill/>
          <a:ln>
            <a:noFill/>
          </a:ln>
          <a:effectLst/>
          <a:extLst/>
        </p:spPr>
        <p:txBody>
          <a:bodyPr vert="horz" wrap="square" lIns="93287" tIns="46644" rIns="93287" bIns="46644"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8839200"/>
            <a:ext cx="3041650" cy="465138"/>
          </a:xfrm>
          <a:prstGeom prst="rect">
            <a:avLst/>
          </a:prstGeom>
          <a:noFill/>
          <a:ln>
            <a:noFill/>
          </a:ln>
          <a:effectLst/>
          <a:extLst/>
        </p:spPr>
        <p:txBody>
          <a:bodyPr vert="horz" wrap="square" lIns="93287" tIns="46644" rIns="93287" bIns="46644" numCol="1" anchor="b" anchorCtr="0" compatLnSpc="1">
            <a:prstTxWarp prst="textNoShape">
              <a:avLst/>
            </a:prstTxWarp>
          </a:bodyPr>
          <a:lstStyle>
            <a:lvl1pPr defTabSz="933450">
              <a:defRPr sz="1200">
                <a:latin typeface="Arial" charset="0"/>
                <a:ea typeface="+mn-ea"/>
              </a:defRPr>
            </a:lvl1pPr>
          </a:lstStyle>
          <a:p>
            <a:pPr>
              <a:defRPr/>
            </a:pPr>
            <a:endParaRPr lang="en-US"/>
          </a:p>
        </p:txBody>
      </p:sp>
      <p:sp>
        <p:nvSpPr>
          <p:cNvPr id="4103" name="Rectangle 7"/>
          <p:cNvSpPr>
            <a:spLocks noGrp="1" noChangeArrowheads="1"/>
          </p:cNvSpPr>
          <p:nvPr>
            <p:ph type="sldNum" sz="quarter" idx="5"/>
          </p:nvPr>
        </p:nvSpPr>
        <p:spPr bwMode="auto">
          <a:xfrm>
            <a:off x="3976688" y="8839200"/>
            <a:ext cx="3041650" cy="465138"/>
          </a:xfrm>
          <a:prstGeom prst="rect">
            <a:avLst/>
          </a:prstGeom>
          <a:noFill/>
          <a:ln>
            <a:noFill/>
          </a:ln>
          <a:effectLst/>
          <a:extLst/>
        </p:spPr>
        <p:txBody>
          <a:bodyPr vert="horz" wrap="square" lIns="93287" tIns="46644" rIns="93287" bIns="46644" numCol="1" anchor="b" anchorCtr="0" compatLnSpc="1">
            <a:prstTxWarp prst="textNoShape">
              <a:avLst/>
            </a:prstTxWarp>
          </a:bodyPr>
          <a:lstStyle>
            <a:lvl1pPr algn="r" defTabSz="933450">
              <a:defRPr sz="1200">
                <a:latin typeface="Arial" pitchFamily="34" charset="0"/>
                <a:ea typeface="ＭＳ Ｐゴシック" pitchFamily="34" charset="-128"/>
              </a:defRPr>
            </a:lvl1pPr>
          </a:lstStyle>
          <a:p>
            <a:pPr>
              <a:defRPr/>
            </a:pPr>
            <a:fld id="{116424A3-C916-4740-BC4F-02188006A632}" type="slidenum">
              <a:rPr lang="en-US"/>
              <a:pPr>
                <a:defRPr/>
              </a:pPr>
              <a:t>‹#›</a:t>
            </a:fld>
            <a:endParaRPr lang="es-ES"/>
          </a:p>
        </p:txBody>
      </p:sp>
    </p:spTree>
    <p:extLst>
      <p:ext uri="{BB962C8B-B14F-4D97-AF65-F5344CB8AC3E}">
        <p14:creationId xmlns:p14="http://schemas.microsoft.com/office/powerpoint/2010/main" val="168320543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943384F8-C510-46BA-BA56-AB6F56C8E7C1}" type="slidenum">
              <a:rPr lang="en-US" altLang="en-US" smtClean="0"/>
              <a:pPr eaLnBrk="1" hangingPunct="1"/>
              <a:t>1</a:t>
            </a:fld>
            <a:endParaRPr lang="es-ES" altLang="en-US" smtClean="0"/>
          </a:p>
        </p:txBody>
      </p:sp>
      <p:sp>
        <p:nvSpPr>
          <p:cNvPr id="111619" name="Rectangle 2"/>
          <p:cNvSpPr>
            <a:spLocks noGrp="1" noRot="1" noChangeAspect="1" noChangeArrowheads="1" noTextEdit="1"/>
          </p:cNvSpPr>
          <p:nvPr>
            <p:ph type="sldImg"/>
          </p:nvPr>
        </p:nvSpPr>
        <p:spPr>
          <a:xfrm>
            <a:off x="1241425" y="741363"/>
            <a:ext cx="4538663" cy="3403600"/>
          </a:xfrm>
          <a:ln/>
        </p:spPr>
      </p:sp>
      <p:sp>
        <p:nvSpPr>
          <p:cNvPr id="111620" name="Rectangle 3"/>
          <p:cNvSpPr>
            <a:spLocks noGrp="1" noChangeArrowheads="1"/>
          </p:cNvSpPr>
          <p:nvPr>
            <p:ph type="body" idx="1"/>
          </p:nvPr>
        </p:nvSpPr>
        <p:spPr>
          <a:xfrm>
            <a:off x="936625" y="4418013"/>
            <a:ext cx="5146675" cy="41894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1225" eaLnBrk="1" hangingPunct="1"/>
            <a:r>
              <a:rPr lang="en-US" altLang="en-US" b="1" smtClean="0">
                <a:latin typeface="Arial" pitchFamily="34" charset="0"/>
              </a:rPr>
              <a:t>Notas:</a:t>
            </a:r>
          </a:p>
          <a:p>
            <a:pPr defTabSz="911225" eaLnBrk="1" hangingPunct="1"/>
            <a:endParaRPr lang="es-ES" altLang="en-US"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a:ln/>
        </p:spPr>
      </p:sp>
      <p:sp>
        <p:nvSpPr>
          <p:cNvPr id="11264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endParaRPr lang="es-ES" altLang="en-US" b="1" smtClean="0">
              <a:latin typeface="Arial" pitchFamily="34" charset="0"/>
            </a:endParaRPr>
          </a:p>
        </p:txBody>
      </p:sp>
      <p:sp>
        <p:nvSpPr>
          <p:cNvPr id="112644"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93633933-E43B-40BE-897C-EDE6E9EA48F7}" type="slidenum">
              <a:rPr lang="en-US" altLang="en-US" smtClean="0"/>
              <a:pPr eaLnBrk="1" hangingPunct="1"/>
              <a:t>2</a:t>
            </a:fld>
            <a:endParaRPr lang="es-E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907D9EFF-7C97-40E5-B2BA-A8A410A1F949}" type="slidenum">
              <a:rPr lang="en-US" altLang="en-US" smtClean="0"/>
              <a:pPr eaLnBrk="1" hangingPunct="1"/>
              <a:t>3</a:t>
            </a:fld>
            <a:endParaRPr lang="es-ES" altLang="en-US" smtClean="0"/>
          </a:p>
        </p:txBody>
      </p:sp>
      <p:sp>
        <p:nvSpPr>
          <p:cNvPr id="113667" name="Rectangle 2"/>
          <p:cNvSpPr>
            <a:spLocks noGrp="1" noRot="1" noChangeAspect="1" noChangeArrowheads="1" noTextEdit="1"/>
          </p:cNvSpPr>
          <p:nvPr>
            <p:ph type="sldImg"/>
          </p:nvPr>
        </p:nvSpPr>
        <p:spPr>
          <a:xfrm>
            <a:off x="1241425" y="741363"/>
            <a:ext cx="4538663" cy="3403600"/>
          </a:xfrm>
          <a:ln/>
        </p:spPr>
      </p:sp>
      <p:sp>
        <p:nvSpPr>
          <p:cNvPr id="113668" name="Rectangle 3"/>
          <p:cNvSpPr>
            <a:spLocks noGrp="1" noChangeArrowheads="1"/>
          </p:cNvSpPr>
          <p:nvPr>
            <p:ph type="body" idx="1"/>
          </p:nvPr>
        </p:nvSpPr>
        <p:spPr>
          <a:xfrm>
            <a:off x="936625" y="4418013"/>
            <a:ext cx="5459413" cy="41894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1225" eaLnBrk="1" hangingPunct="1"/>
            <a:r>
              <a:rPr lang="es-ES" altLang="en-US" b="1" smtClean="0">
                <a:latin typeface="Arial" pitchFamily="34" charset="0"/>
              </a:rPr>
              <a:t>Notas:</a:t>
            </a:r>
          </a:p>
          <a:p>
            <a:pPr defTabSz="911225" eaLnBrk="1" hangingPunct="1"/>
            <a:r>
              <a:rPr lang="es-ES" altLang="en-US" smtClean="0">
                <a:latin typeface="Arial" pitchFamily="34" charset="0"/>
              </a:rPr>
              <a:t>Operar un interruptor eléctrico es como abrir un grifo.  Detrás del grifo o interruptor debe haber una fuente de agua o de electricidad con algo que la transporte y con una fuerza que permita el flujo. En el caso del agua, la fuente es un depósito o una estación de bombeo, el trasporte es a través de tuberías y la fuerza que permite el caudal la proporciona una bomba. Para la electricidad, la fuente es una estación que genera electricidad, la corriente se transporta a través de conductores eléctricos (cables) y la fuerza para permitir el flujo es la tensión que se mide en voltios y la proporciona un generador.</a:t>
            </a:r>
          </a:p>
          <a:p>
            <a:pPr defTabSz="911225" eaLnBrk="1" hangingPunct="1"/>
            <a:endParaRPr lang="es-ES" altLang="en-US" u="sng" smtClean="0">
              <a:latin typeface="Arial" pitchFamily="34" charset="0"/>
            </a:endParaRPr>
          </a:p>
          <a:p>
            <a:pPr defTabSz="911225" eaLnBrk="1" hangingPunct="1"/>
            <a:r>
              <a:rPr lang="es-ES" altLang="en-US" u="sng" smtClean="0">
                <a:latin typeface="Arial" pitchFamily="34" charset="0"/>
              </a:rPr>
              <a:t>Resistencia</a:t>
            </a:r>
          </a:p>
          <a:p>
            <a:pPr defTabSz="911225" eaLnBrk="1" hangingPunct="1"/>
            <a:r>
              <a:rPr lang="es-ES" altLang="en-US" smtClean="0">
                <a:latin typeface="Arial" pitchFamily="34" charset="0"/>
              </a:rPr>
              <a:t>- La piel seca tiene una resistencia moderadamente alta, pero con la humedad la resistencia se reduce significativamente lo que permite que sea un conductor muy receptivo.</a:t>
            </a:r>
          </a:p>
          <a:p>
            <a:pPr defTabSz="911225" eaLnBrk="1" hangingPunct="1"/>
            <a:r>
              <a:rPr lang="es-ES" altLang="en-US" smtClean="0">
                <a:latin typeface="Arial" pitchFamily="34" charset="0"/>
              </a:rPr>
              <a:t>- Se mide en ohmios.</a:t>
            </a:r>
          </a:p>
          <a:p>
            <a:pPr defTabSz="911225" eaLnBrk="1" hangingPunct="1"/>
            <a:endParaRPr lang="es-ES" altLang="en-US" smtClean="0">
              <a:latin typeface="Arial" pitchFamily="34" charset="0"/>
            </a:endParaRPr>
          </a:p>
          <a:p>
            <a:pPr defTabSz="911225" eaLnBrk="1" hangingPunct="1"/>
            <a:r>
              <a:rPr lang="es-ES" altLang="en-US" smtClean="0">
                <a:latin typeface="Arial" pitchFamily="34" charset="0"/>
              </a:rPr>
              <a:t>Tenga mucho cuidado cuando trabaje con electricidad si hay presencia de agua en el entorno o en la piel.  El agua pura no es buena conductora, pero las pequeñas cantidades de impurezas, como la sal y el ácido (ambos se encuentran en la transpiración), la convierten en un conductor muy receptivo.</a:t>
            </a:r>
          </a:p>
          <a:p>
            <a:pPr defTabSz="911225" eaLnBrk="1" hangingPunct="1"/>
            <a:endParaRPr lang="es-ES" altLang="en-US" smtClean="0">
              <a:latin typeface="Arial" pitchFamily="34" charset="0"/>
            </a:endParaRPr>
          </a:p>
          <a:p>
            <a:pPr defTabSz="911225" eaLnBrk="1" hangingPunct="1"/>
            <a:endParaRPr lang="es-ES" altLang="en-US"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a:ln/>
        </p:spPr>
      </p:sp>
      <p:sp>
        <p:nvSpPr>
          <p:cNvPr id="11469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endParaRPr lang="es-ES" altLang="en-US" b="1" smtClean="0">
              <a:latin typeface="Arial" pitchFamily="34" charset="0"/>
            </a:endParaRPr>
          </a:p>
        </p:txBody>
      </p:sp>
      <p:sp>
        <p:nvSpPr>
          <p:cNvPr id="11469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F7AEE96F-DB83-4AF7-9DDE-9DF9075D1352}" type="slidenum">
              <a:rPr lang="en-US" altLang="en-US" smtClean="0"/>
              <a:pPr eaLnBrk="1" hangingPunct="1"/>
              <a:t>4</a:t>
            </a:fld>
            <a:endParaRPr lang="es-E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46CD334B-099E-42BA-9B07-48D182B01205}" type="slidenum">
              <a:rPr lang="en-US" altLang="en-US" smtClean="0"/>
              <a:pPr eaLnBrk="1" hangingPunct="1"/>
              <a:t>5</a:t>
            </a:fld>
            <a:endParaRPr lang="es-ES" altLang="en-US" smtClean="0"/>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n-US" b="1" smtClean="0">
                <a:latin typeface="Arial" pitchFamily="34" charset="0"/>
              </a:rPr>
              <a:t>Notas:</a:t>
            </a:r>
          </a:p>
          <a:p>
            <a:pPr eaLnBrk="1" hangingPunct="1">
              <a:buClr>
                <a:schemeClr val="accent1"/>
              </a:buClr>
            </a:pPr>
            <a:r>
              <a:rPr lang="es-ES" altLang="en-US" smtClean="0">
                <a:latin typeface="Arial" pitchFamily="34" charset="0"/>
              </a:rPr>
              <a:t>Existen cuatro clases principales de riesgos eléctricos:</a:t>
            </a:r>
          </a:p>
          <a:p>
            <a:pPr eaLnBrk="1" hangingPunct="1">
              <a:buClr>
                <a:schemeClr val="accent1"/>
              </a:buClr>
            </a:pPr>
            <a:r>
              <a:rPr lang="es-ES" altLang="en-US" smtClean="0">
                <a:latin typeface="Arial" pitchFamily="34" charset="0"/>
              </a:rPr>
              <a:t>Descarga</a:t>
            </a:r>
          </a:p>
          <a:p>
            <a:pPr lvl="2" eaLnBrk="1" hangingPunct="1">
              <a:buClr>
                <a:schemeClr val="accent1"/>
              </a:buClr>
            </a:pPr>
            <a:r>
              <a:rPr lang="es-ES" altLang="en-US" smtClean="0">
                <a:latin typeface="Arial" pitchFamily="34" charset="0"/>
              </a:rPr>
              <a:t>Directo: electrocución</a:t>
            </a:r>
          </a:p>
          <a:p>
            <a:pPr lvl="2" eaLnBrk="1" hangingPunct="1">
              <a:buClr>
                <a:schemeClr val="accent1"/>
              </a:buClr>
            </a:pPr>
            <a:r>
              <a:rPr lang="es-ES" altLang="en-US" smtClean="0">
                <a:latin typeface="Arial" pitchFamily="34" charset="0"/>
              </a:rPr>
              <a:t>Reacción: caídas </a:t>
            </a:r>
          </a:p>
          <a:p>
            <a:pPr eaLnBrk="1" hangingPunct="1">
              <a:buClr>
                <a:schemeClr val="accent1"/>
              </a:buClr>
            </a:pPr>
            <a:r>
              <a:rPr lang="es-ES" altLang="en-US" smtClean="0">
                <a:latin typeface="Arial" pitchFamily="34" charset="0"/>
              </a:rPr>
              <a:t>Quemaduras</a:t>
            </a:r>
          </a:p>
          <a:p>
            <a:pPr eaLnBrk="1" hangingPunct="1">
              <a:buClr>
                <a:schemeClr val="accent1"/>
              </a:buClr>
            </a:pPr>
            <a:r>
              <a:rPr lang="es-ES" altLang="en-US" smtClean="0">
                <a:latin typeface="Arial" pitchFamily="34" charset="0"/>
              </a:rPr>
              <a:t>Incendio</a:t>
            </a:r>
          </a:p>
          <a:p>
            <a:pPr eaLnBrk="1" hangingPunct="1">
              <a:buClr>
                <a:schemeClr val="accent1"/>
              </a:buClr>
            </a:pPr>
            <a:r>
              <a:rPr lang="es-ES" altLang="en-US" smtClean="0">
                <a:latin typeface="Arial" pitchFamily="34" charset="0"/>
              </a:rPr>
              <a:t>Explosiones</a:t>
            </a:r>
          </a:p>
          <a:p>
            <a:pPr lvl="2" eaLnBrk="1" hangingPunct="1">
              <a:buClr>
                <a:schemeClr val="accent1"/>
              </a:buClr>
            </a:pPr>
            <a:r>
              <a:rPr lang="es-ES" altLang="en-US" smtClean="0">
                <a:latin typeface="Arial" pitchFamily="34" charset="0"/>
              </a:rPr>
              <a:t>Explosión de arco/Relámpago de arco</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A452E3EC-C5B9-48F2-9F65-E16B92F57C61}" type="slidenum">
              <a:rPr lang="en-US" altLang="en-US" smtClean="0"/>
              <a:pPr eaLnBrk="1" hangingPunct="1"/>
              <a:t>6</a:t>
            </a:fld>
            <a:endParaRPr lang="es-ES" altLang="en-US" smtClean="0"/>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n-US" b="1" smtClean="0">
                <a:latin typeface="Arial" pitchFamily="34" charset="0"/>
              </a:rPr>
              <a:t>Notas:</a:t>
            </a:r>
          </a:p>
          <a:p>
            <a:pPr eaLnBrk="1" hangingPunct="1"/>
            <a:r>
              <a:rPr lang="es-ES" altLang="en-US" smtClean="0">
                <a:latin typeface="Arial" pitchFamily="34" charset="0"/>
              </a:rPr>
              <a:t>Respuestas:   </a:t>
            </a:r>
          </a:p>
          <a:p>
            <a:pPr eaLnBrk="1" hangingPunct="1"/>
            <a:r>
              <a:rPr lang="es-ES" altLang="en-US" smtClean="0">
                <a:latin typeface="Arial" pitchFamily="34" charset="0"/>
              </a:rPr>
              <a:t>Dispositivos de sobreintensidad</a:t>
            </a:r>
          </a:p>
          <a:p>
            <a:pPr eaLnBrk="1" hangingPunct="1"/>
            <a:r>
              <a:rPr lang="es-ES" altLang="en-US" smtClean="0">
                <a:latin typeface="Arial" pitchFamily="34" charset="0"/>
              </a:rPr>
              <a:t>15 amperios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0DF2073E-4D85-45FD-835B-EC13437595B8}" type="slidenum">
              <a:rPr lang="en-US" altLang="en-US" smtClean="0"/>
              <a:pPr eaLnBrk="1" hangingPunct="1"/>
              <a:t>7</a:t>
            </a:fld>
            <a:endParaRPr lang="es-ES" altLang="en-US" smtClean="0"/>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endParaRPr lang="es-ES" altLang="en-US" b="1" smtClean="0">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C275F32B-52E1-467D-BE01-B202CA2A5E36}" type="slidenum">
              <a:rPr lang="en-US" altLang="en-US" smtClean="0"/>
              <a:pPr eaLnBrk="1" hangingPunct="1"/>
              <a:t>8</a:t>
            </a:fld>
            <a:endParaRPr lang="es-ES" altLang="en-US" smtClean="0"/>
          </a:p>
        </p:txBody>
      </p:sp>
      <p:sp>
        <p:nvSpPr>
          <p:cNvPr id="118787" name="Rectangle 2"/>
          <p:cNvSpPr>
            <a:spLocks noGrp="1" noRot="1" noChangeAspect="1" noChangeArrowheads="1" noTextEdit="1"/>
          </p:cNvSpPr>
          <p:nvPr>
            <p:ph type="sldImg"/>
          </p:nvPr>
        </p:nvSpPr>
        <p:spPr>
          <a:xfrm>
            <a:off x="1241425" y="741363"/>
            <a:ext cx="4538663" cy="3403600"/>
          </a:xfrm>
          <a:ln/>
        </p:spPr>
      </p:sp>
      <p:sp>
        <p:nvSpPr>
          <p:cNvPr id="118788" name="Rectangle 3"/>
          <p:cNvSpPr>
            <a:spLocks noGrp="1" noChangeArrowheads="1"/>
          </p:cNvSpPr>
          <p:nvPr>
            <p:ph type="body" idx="1"/>
          </p:nvPr>
        </p:nvSpPr>
        <p:spPr>
          <a:xfrm>
            <a:off x="936625" y="4418013"/>
            <a:ext cx="5146675" cy="41894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1225" eaLnBrk="1" hangingPunct="1"/>
            <a:r>
              <a:rPr lang="es-ES" altLang="en-US" b="1" smtClean="0">
                <a:latin typeface="Arial" pitchFamily="34" charset="0"/>
              </a:rPr>
              <a:t>Notas:</a:t>
            </a:r>
          </a:p>
          <a:p>
            <a:pPr defTabSz="911225" eaLnBrk="1" hangingPunct="1"/>
            <a:r>
              <a:rPr lang="es-ES" altLang="en-US" smtClean="0">
                <a:latin typeface="Arial" pitchFamily="34" charset="0"/>
              </a:rPr>
              <a:t>La idea básica de un dispositivo de sobreintensidad es producir una conexión débil en el circuito.  En caso de un fusible, este se destruye antes de que se destruya otra parte del sistema.  En caso de un disyuntor, una serie de contactos abren el circuito.  A diferencia de un fusible, un disyuntor puede reutilizarse al volver a cerrar los contactos.  Los fusibles y los disyuntores están diseñados para proteger los equipos y las instalaciones, y, de esta manera, brindar una protección considerable contra la descarga en la mayoría de las situaciones.  Sin embargo, el único dispositivo de protección eléctrica cuya función exclusiva es proteger a las personas es un disyuntor diferencial.</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D35D2ACB-C5FC-445C-AF25-D8EF9E761B07}" type="slidenum">
              <a:rPr lang="en-US" altLang="en-US" smtClean="0"/>
              <a:pPr eaLnBrk="1" hangingPunct="1"/>
              <a:t>9</a:t>
            </a:fld>
            <a:endParaRPr lang="es-ES" altLang="en-US" smtClean="0"/>
          </a:p>
        </p:txBody>
      </p:sp>
      <p:sp>
        <p:nvSpPr>
          <p:cNvPr id="119811" name="Rectangle 2"/>
          <p:cNvSpPr>
            <a:spLocks noGrp="1" noRot="1" noChangeAspect="1" noChangeArrowheads="1" noTextEdit="1"/>
          </p:cNvSpPr>
          <p:nvPr>
            <p:ph type="sldImg"/>
          </p:nvPr>
        </p:nvSpPr>
        <p:spPr>
          <a:xfrm>
            <a:off x="1241425" y="741363"/>
            <a:ext cx="4538663" cy="3403600"/>
          </a:xfrm>
          <a:ln/>
        </p:spPr>
      </p:sp>
      <p:sp>
        <p:nvSpPr>
          <p:cNvPr id="119812" name="Rectangle 3"/>
          <p:cNvSpPr>
            <a:spLocks noGrp="1" noChangeArrowheads="1"/>
          </p:cNvSpPr>
          <p:nvPr>
            <p:ph type="body" idx="1"/>
          </p:nvPr>
        </p:nvSpPr>
        <p:spPr>
          <a:xfrm>
            <a:off x="936625" y="4418013"/>
            <a:ext cx="5146675" cy="41894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1225" eaLnBrk="1" hangingPunct="1"/>
            <a:r>
              <a:rPr lang="es-ES" altLang="en-US" b="1" smtClean="0">
                <a:latin typeface="Arial" pitchFamily="34" charset="0"/>
              </a:rPr>
              <a:t>Notas:</a:t>
            </a:r>
          </a:p>
          <a:p>
            <a:pPr defTabSz="911225" eaLnBrk="1" hangingPunct="1"/>
            <a:r>
              <a:rPr lang="es-ES" altLang="en-US" smtClean="0">
                <a:latin typeface="Arial" pitchFamily="34" charset="0"/>
              </a:rPr>
              <a:t>Una pequeña corriente que pase por el tronco del cuerpo (el corazón y los pulmones) puede causar lesiones graves o la electrocución.</a:t>
            </a:r>
          </a:p>
          <a:p>
            <a:pPr defTabSz="911225" eaLnBrk="1" hangingPunct="1"/>
            <a:endParaRPr lang="es-ES" altLang="en-US" smtClean="0">
              <a:latin typeface="Arial" pitchFamily="34" charset="0"/>
            </a:endParaRPr>
          </a:p>
          <a:p>
            <a:pPr defTabSz="911225" eaLnBrk="1" hangingPunct="1"/>
            <a:r>
              <a:rPr lang="es-ES" altLang="en-US" smtClean="0">
                <a:latin typeface="Arial" pitchFamily="34" charset="0"/>
              </a:rPr>
              <a:t>La baja tensión puede ser extremadamente peligrosa porque, si todos los otros factores son iguales, el grado de lesiones aumenta cuanto más tiempo pasa el cuerpo en contacto con el circuito.</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EB71A6F7-48F5-440B-9840-4BF38DE03CF8}" type="slidenum">
              <a:rPr lang="en-US" altLang="en-US" smtClean="0"/>
              <a:pPr eaLnBrk="1" hangingPunct="1"/>
              <a:t>10</a:t>
            </a:fld>
            <a:endParaRPr lang="es-ES" altLang="en-US" smtClean="0"/>
          </a:p>
        </p:txBody>
      </p:sp>
      <p:sp>
        <p:nvSpPr>
          <p:cNvPr id="120835" name="Rectangle 2"/>
          <p:cNvSpPr>
            <a:spLocks noGrp="1" noRot="1" noChangeAspect="1" noChangeArrowheads="1" noTextEdit="1"/>
          </p:cNvSpPr>
          <p:nvPr>
            <p:ph type="sldImg"/>
          </p:nvPr>
        </p:nvSpPr>
        <p:spPr>
          <a:xfrm>
            <a:off x="1241425" y="741363"/>
            <a:ext cx="4538663" cy="3403600"/>
          </a:xfrm>
          <a:ln/>
        </p:spPr>
      </p:sp>
      <p:sp>
        <p:nvSpPr>
          <p:cNvPr id="120836" name="Rectangle 3"/>
          <p:cNvSpPr>
            <a:spLocks noGrp="1" noChangeArrowheads="1"/>
          </p:cNvSpPr>
          <p:nvPr>
            <p:ph type="body" idx="1"/>
          </p:nvPr>
        </p:nvSpPr>
        <p:spPr>
          <a:xfrm>
            <a:off x="936625" y="4418013"/>
            <a:ext cx="5146675" cy="41894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1225" eaLnBrk="1" hangingPunct="1"/>
            <a:r>
              <a:rPr lang="en-US" altLang="en-US" b="1" smtClean="0">
                <a:latin typeface="Arial" pitchFamily="34" charset="0"/>
              </a:rPr>
              <a:t>Notas:</a:t>
            </a:r>
          </a:p>
          <a:p>
            <a:pPr defTabSz="911225" eaLnBrk="1" hangingPunct="1"/>
            <a:endParaRPr lang="es-ES" altLang="en-US" smtClean="0">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6380C9A3-DECC-4F18-B26B-16C8217CF4F4}" type="slidenum">
              <a:rPr lang="en-US" altLang="en-US" smtClean="0"/>
              <a:pPr eaLnBrk="1" hangingPunct="1"/>
              <a:t>11</a:t>
            </a:fld>
            <a:endParaRPr lang="es-ES" altLang="en-US" smtClean="0"/>
          </a:p>
        </p:txBody>
      </p:sp>
      <p:sp>
        <p:nvSpPr>
          <p:cNvPr id="121859" name="Rectangle 2"/>
          <p:cNvSpPr>
            <a:spLocks noGrp="1" noRot="1" noChangeAspect="1" noChangeArrowheads="1" noTextEdit="1"/>
          </p:cNvSpPr>
          <p:nvPr>
            <p:ph type="sldImg"/>
          </p:nvPr>
        </p:nvSpPr>
        <p:spPr>
          <a:xfrm>
            <a:off x="1241425" y="741363"/>
            <a:ext cx="4538663" cy="3403600"/>
          </a:xfrm>
          <a:ln/>
        </p:spPr>
      </p:sp>
      <p:sp>
        <p:nvSpPr>
          <p:cNvPr id="121860" name="Rectangle 3"/>
          <p:cNvSpPr>
            <a:spLocks noGrp="1" noChangeArrowheads="1"/>
          </p:cNvSpPr>
          <p:nvPr>
            <p:ph type="body" idx="1"/>
          </p:nvPr>
        </p:nvSpPr>
        <p:spPr>
          <a:xfrm>
            <a:off x="936625" y="4418013"/>
            <a:ext cx="5226050" cy="41894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1225" eaLnBrk="1" hangingPunct="1"/>
            <a:r>
              <a:rPr lang="es-ES" altLang="en-US" b="1" smtClean="0">
                <a:latin typeface="Arial" pitchFamily="34" charset="0"/>
              </a:rPr>
              <a:t>Notas:</a:t>
            </a:r>
          </a:p>
          <a:p>
            <a:pPr defTabSz="911225" eaLnBrk="1" hangingPunct="1"/>
            <a:r>
              <a:rPr lang="es-ES" altLang="en-US" smtClean="0">
                <a:latin typeface="Arial" pitchFamily="34" charset="0"/>
              </a:rPr>
              <a:t>La conexión a tierra es una conexión física a tierra que no tiene voltios.</a:t>
            </a:r>
          </a:p>
          <a:p>
            <a:pPr defTabSz="911225" eaLnBrk="1" hangingPunct="1"/>
            <a:endParaRPr lang="es-ES" altLang="en-US" smtClean="0">
              <a:latin typeface="Arial" pitchFamily="34" charset="0"/>
            </a:endParaRPr>
          </a:p>
          <a:p>
            <a:pPr defTabSz="911225" eaLnBrk="1" hangingPunct="1"/>
            <a:r>
              <a:rPr lang="es-ES" altLang="en-US" smtClean="0">
                <a:latin typeface="Arial" pitchFamily="34" charset="0"/>
              </a:rPr>
              <a:t>La electricidad recorre los circuitos cerrados y su trayecto normal es a través de un conductor. La descarga eléctrica se produce cuando el cuerpo pasa a formar parte del circuito.  La descarga eléctrica se produce normalmente en una de estas tres maneras: cuando una persona está en contacto con la tierra y entra en contacto con: </a:t>
            </a:r>
          </a:p>
          <a:p>
            <a:pPr defTabSz="911225" eaLnBrk="1" hangingPunct="1"/>
            <a:r>
              <a:rPr lang="es-ES" altLang="en-US" smtClean="0">
                <a:latin typeface="Arial" pitchFamily="34" charset="0"/>
              </a:rPr>
              <a:t>  1.  Ambos cables de un circuito eléctrico o</a:t>
            </a:r>
          </a:p>
          <a:p>
            <a:pPr defTabSz="911225" eaLnBrk="1" hangingPunct="1"/>
            <a:r>
              <a:rPr lang="es-ES" altLang="en-US" smtClean="0">
                <a:latin typeface="Arial" pitchFamily="34" charset="0"/>
              </a:rPr>
              <a:t>  2.  Un cable de un circuito en tensión y la tierra o </a:t>
            </a:r>
          </a:p>
          <a:p>
            <a:pPr defTabSz="911225" eaLnBrk="1" hangingPunct="1"/>
            <a:r>
              <a:rPr lang="es-ES" altLang="en-US" smtClean="0">
                <a:latin typeface="Arial" pitchFamily="34" charset="0"/>
              </a:rPr>
              <a:t>  3.  Una pieza metálica que tiene tensión por el contacto con un conductor en tensión.  Las piezas metálicas de herramientas y máquinas eléctricas tienen tensión si existe una interrupción en el aislamiento del cableado de la máquina o de la herramienta.  Un trabajador que usa estas herramientas y máquinas es menos vulnerable a una descarga eléctrica cuando existe un recorrido de baja resistencia de la carcasa metálica de la herramienta o la máquina a tierra. Esto se logra mediante el uso de un conductor con descarga a tierra de equipos—un cable de baja resistencia que causa que la corriente indeseada pase directamente a tierra, por lo tanto reduce en gran medida la cantidad de corriente que pasa por el cuerpo de la persona que está en contacto con la herramienta o la máquina.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191DF54A-20D3-4ECC-B4C0-94F41CBD5FA6}" type="slidenum">
              <a:rPr lang="en-US" altLang="en-US" smtClean="0"/>
              <a:pPr eaLnBrk="1" hangingPunct="1"/>
              <a:t>12</a:t>
            </a:fld>
            <a:endParaRPr lang="es-ES" altLang="en-US" smtClean="0"/>
          </a:p>
        </p:txBody>
      </p:sp>
      <p:sp>
        <p:nvSpPr>
          <p:cNvPr id="122883" name="Rectangle 2"/>
          <p:cNvSpPr>
            <a:spLocks noGrp="1" noRot="1" noChangeAspect="1" noChangeArrowheads="1" noTextEdit="1"/>
          </p:cNvSpPr>
          <p:nvPr>
            <p:ph type="sldImg"/>
          </p:nvPr>
        </p:nvSpPr>
        <p:spPr>
          <a:xfrm>
            <a:off x="1241425" y="741363"/>
            <a:ext cx="4538663" cy="3403600"/>
          </a:xfrm>
          <a:ln/>
        </p:spPr>
      </p:sp>
      <p:sp>
        <p:nvSpPr>
          <p:cNvPr id="122884" name="Rectangle 3"/>
          <p:cNvSpPr>
            <a:spLocks noGrp="1" noChangeArrowheads="1"/>
          </p:cNvSpPr>
          <p:nvPr>
            <p:ph type="body" idx="1"/>
          </p:nvPr>
        </p:nvSpPr>
        <p:spPr>
          <a:xfrm>
            <a:off x="936625" y="4418013"/>
            <a:ext cx="5303838" cy="41894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1225" eaLnBrk="1" hangingPunct="1"/>
            <a:r>
              <a:rPr lang="es-ES" altLang="en-US" b="1" smtClean="0">
                <a:latin typeface="Arial" pitchFamily="34" charset="0"/>
              </a:rPr>
              <a:t>Notas:</a:t>
            </a:r>
          </a:p>
          <a:p>
            <a:pPr defTabSz="911225" eaLnBrk="1" hangingPunct="1"/>
            <a:r>
              <a:rPr lang="es-ES" altLang="en-US" smtClean="0">
                <a:latin typeface="Arial" pitchFamily="34" charset="0"/>
              </a:rPr>
              <a:t>El contacto con ambos cables en tensión de un cable de 240 voltios producirá una descarga.  Este tipo de descarga se puede producir porque un cable en tensión puede estar a más de 120 voltios mientras que el otro puede estar a menos de 120 voltios durante un ciclo de corriente alterna, que es la diferencia de potencial de 240 voltios.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D8E201E8-F558-465D-A799-9A4F0EA78926}" type="slidenum">
              <a:rPr lang="en-US" altLang="en-US" smtClean="0"/>
              <a:pPr eaLnBrk="1" hangingPunct="1"/>
              <a:t>13</a:t>
            </a:fld>
            <a:endParaRPr lang="es-ES" altLang="en-US" smtClean="0"/>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endParaRPr lang="es-ES" altLang="en-US" b="1" smtClean="0">
              <a:latin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BDF7F8F4-BA57-4557-82FF-EC51DE24F51E}" type="slidenum">
              <a:rPr lang="en-US" altLang="en-US" smtClean="0"/>
              <a:pPr eaLnBrk="1" hangingPunct="1"/>
              <a:t>14</a:t>
            </a:fld>
            <a:endParaRPr lang="es-ES" altLang="en-US" smtClean="0"/>
          </a:p>
        </p:txBody>
      </p:sp>
      <p:sp>
        <p:nvSpPr>
          <p:cNvPr id="124931" name="Rectangle 2"/>
          <p:cNvSpPr>
            <a:spLocks noGrp="1" noRot="1" noChangeAspect="1" noChangeArrowheads="1" noTextEdit="1"/>
          </p:cNvSpPr>
          <p:nvPr>
            <p:ph type="sldImg"/>
          </p:nvPr>
        </p:nvSpPr>
        <p:spPr>
          <a:xfrm>
            <a:off x="1241425" y="741363"/>
            <a:ext cx="4538663" cy="3403600"/>
          </a:xfrm>
          <a:ln/>
        </p:spPr>
      </p:sp>
      <p:sp>
        <p:nvSpPr>
          <p:cNvPr id="124932" name="Rectangle 3"/>
          <p:cNvSpPr>
            <a:spLocks noGrp="1" noChangeArrowheads="1"/>
          </p:cNvSpPr>
          <p:nvPr>
            <p:ph type="body" idx="1"/>
          </p:nvPr>
        </p:nvSpPr>
        <p:spPr>
          <a:xfrm>
            <a:off x="936625" y="4418013"/>
            <a:ext cx="5146675" cy="41894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1225" eaLnBrk="1" hangingPunct="1"/>
            <a:r>
              <a:rPr lang="en-US" altLang="en-US" b="1" smtClean="0">
                <a:latin typeface="Arial" pitchFamily="34" charset="0"/>
              </a:rPr>
              <a:t>Notas:</a:t>
            </a:r>
          </a:p>
          <a:p>
            <a:pPr defTabSz="911225" eaLnBrk="1" hangingPunct="1"/>
            <a:endParaRPr lang="es-ES" altLang="en-US" smtClean="0">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51CFD018-7C09-40B1-9BDC-493ECA425249}" type="slidenum">
              <a:rPr lang="en-US" altLang="en-US" smtClean="0"/>
              <a:pPr eaLnBrk="1" hangingPunct="1"/>
              <a:t>15</a:t>
            </a:fld>
            <a:endParaRPr lang="es-ES" altLang="en-US" smtClean="0"/>
          </a:p>
        </p:txBody>
      </p:sp>
      <p:sp>
        <p:nvSpPr>
          <p:cNvPr id="125955" name="Rectangle 2"/>
          <p:cNvSpPr>
            <a:spLocks noGrp="1" noRot="1" noChangeAspect="1" noChangeArrowheads="1" noTextEdit="1"/>
          </p:cNvSpPr>
          <p:nvPr>
            <p:ph type="sldImg"/>
          </p:nvPr>
        </p:nvSpPr>
        <p:spPr>
          <a:xfrm>
            <a:off x="1241425" y="741363"/>
            <a:ext cx="4538663" cy="3403600"/>
          </a:xfrm>
          <a:ln/>
        </p:spPr>
      </p:sp>
      <p:sp>
        <p:nvSpPr>
          <p:cNvPr id="125956" name="Rectangle 3"/>
          <p:cNvSpPr>
            <a:spLocks noGrp="1" noChangeArrowheads="1"/>
          </p:cNvSpPr>
          <p:nvPr>
            <p:ph type="body" idx="1"/>
          </p:nvPr>
        </p:nvSpPr>
        <p:spPr>
          <a:xfrm>
            <a:off x="936625" y="4418013"/>
            <a:ext cx="5146675" cy="41894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1225" eaLnBrk="1" hangingPunct="1"/>
            <a:r>
              <a:rPr lang="en-US" altLang="en-US" b="1" smtClean="0">
                <a:latin typeface="Arial" pitchFamily="34" charset="0"/>
              </a:rPr>
              <a:t>Notas:</a:t>
            </a:r>
          </a:p>
          <a:p>
            <a:pPr defTabSz="911225" eaLnBrk="1" hangingPunct="1"/>
            <a:endParaRPr lang="es-ES" altLang="en-US" smtClean="0">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563E1DC6-C048-4532-B4D0-9E3BAA5266E0}" type="slidenum">
              <a:rPr lang="en-US" altLang="en-US" smtClean="0"/>
              <a:pPr eaLnBrk="1" hangingPunct="1"/>
              <a:t>16</a:t>
            </a:fld>
            <a:endParaRPr lang="es-ES" altLang="en-US" smtClean="0"/>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endParaRPr lang="es-ES" altLang="en-US" b="1" smtClean="0">
              <a:latin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a:ln/>
        </p:spPr>
      </p:sp>
      <p:sp>
        <p:nvSpPr>
          <p:cNvPr id="12800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p>
          <a:p>
            <a:pPr eaLnBrk="1" hangingPunct="1"/>
            <a:r>
              <a:rPr lang="es-ES" altLang="en-US" smtClean="0">
                <a:latin typeface="Arial" pitchFamily="34" charset="0"/>
              </a:rPr>
              <a:t>Tenga en cuenta que la medida del cable está inversamente relacionada con el diámetro del cable.  Es decir, un cable flexible n.º 12 tiene mayor diámetro que un cable flexible n.º 14</a:t>
            </a:r>
          </a:p>
          <a:p>
            <a:pPr eaLnBrk="1" hangingPunct="1"/>
            <a:endParaRPr lang="es-ES" altLang="en-US" smtClean="0">
              <a:latin typeface="Arial" pitchFamily="34" charset="0"/>
            </a:endParaRPr>
          </a:p>
        </p:txBody>
      </p:sp>
      <p:sp>
        <p:nvSpPr>
          <p:cNvPr id="128004"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F207557D-B751-4E6F-B6E5-E78EE7960236}" type="slidenum">
              <a:rPr lang="en-US" altLang="en-US" smtClean="0"/>
              <a:pPr eaLnBrk="1" hangingPunct="1"/>
              <a:t>17</a:t>
            </a:fld>
            <a:endParaRPr lang="es-ES"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p:cNvSpPr>
            <a:spLocks noGrp="1" noRot="1" noChangeAspect="1" noTextEdit="1"/>
          </p:cNvSpPr>
          <p:nvPr>
            <p:ph type="sldImg"/>
          </p:nvPr>
        </p:nvSpPr>
        <p:spPr>
          <a:ln/>
        </p:spPr>
      </p:sp>
      <p:sp>
        <p:nvSpPr>
          <p:cNvPr id="12902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endParaRPr lang="es-ES" altLang="en-US" b="1" smtClean="0">
              <a:latin typeface="Arial" pitchFamily="34" charset="0"/>
            </a:endParaRPr>
          </a:p>
        </p:txBody>
      </p:sp>
      <p:sp>
        <p:nvSpPr>
          <p:cNvPr id="12902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15BB3222-2A57-444E-AE3D-C8807DBB3082}" type="slidenum">
              <a:rPr lang="en-US" altLang="en-US" smtClean="0"/>
              <a:pPr eaLnBrk="1" hangingPunct="1"/>
              <a:t>18</a:t>
            </a:fld>
            <a:endParaRPr lang="es-ES" alt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8ADEFFE2-A0B8-4877-86B9-D63661DDAAC1}" type="slidenum">
              <a:rPr lang="en-US" altLang="en-US" smtClean="0"/>
              <a:pPr eaLnBrk="1" hangingPunct="1"/>
              <a:t>19</a:t>
            </a:fld>
            <a:endParaRPr lang="es-ES" altLang="en-US" smtClean="0"/>
          </a:p>
        </p:txBody>
      </p:sp>
      <p:sp>
        <p:nvSpPr>
          <p:cNvPr id="130051" name="Rectangle 2"/>
          <p:cNvSpPr>
            <a:spLocks noGrp="1" noRot="1" noChangeAspect="1" noChangeArrowheads="1" noTextEdit="1"/>
          </p:cNvSpPr>
          <p:nvPr>
            <p:ph type="sldImg"/>
          </p:nvPr>
        </p:nvSpPr>
        <p:spPr>
          <a:xfrm>
            <a:off x="1241425" y="741363"/>
            <a:ext cx="4538663" cy="3403600"/>
          </a:xfrm>
          <a:ln/>
        </p:spPr>
      </p:sp>
      <p:sp>
        <p:nvSpPr>
          <p:cNvPr id="130052" name="Rectangle 3"/>
          <p:cNvSpPr>
            <a:spLocks noGrp="1" noChangeArrowheads="1"/>
          </p:cNvSpPr>
          <p:nvPr>
            <p:ph type="body" idx="1"/>
          </p:nvPr>
        </p:nvSpPr>
        <p:spPr>
          <a:xfrm>
            <a:off x="936625" y="4418013"/>
            <a:ext cx="5146675" cy="41894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1225" eaLnBrk="1" hangingPunct="1"/>
            <a:r>
              <a:rPr lang="en-US" altLang="en-US" b="1" smtClean="0">
                <a:latin typeface="Arial" pitchFamily="34" charset="0"/>
              </a:rPr>
              <a:t>Notas:</a:t>
            </a:r>
          </a:p>
          <a:p>
            <a:pPr defTabSz="911225" eaLnBrk="1" hangingPunct="1"/>
            <a:r>
              <a:rPr lang="es-ES" altLang="en-US" smtClean="0">
                <a:latin typeface="Arial" pitchFamily="34" charset="0"/>
              </a:rPr>
              <a:t>Si los disyuntores o los fusibles son demasiado grandes (capacidad nominal alta) para los cables que se deben proteger, no se detectará una sobrecarga del circuito y no se interrumpirá la corriente.  Un circuito con dispositivos de protección de sobreintensidad inadecuados o uno sin dispositivos de protección de sobreintensidad representan un riesgo.</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F3299B0B-562B-464C-A096-87AD7B9859E1}" type="slidenum">
              <a:rPr lang="en-US" altLang="en-US" smtClean="0"/>
              <a:pPr eaLnBrk="1" hangingPunct="1"/>
              <a:t>20</a:t>
            </a:fld>
            <a:endParaRPr lang="es-ES" altLang="en-US" smtClean="0"/>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p>
          <a:p>
            <a:pPr eaLnBrk="1" hangingPunct="1"/>
            <a:r>
              <a:rPr lang="es-ES" altLang="en-US" smtClean="0">
                <a:latin typeface="Arial" pitchFamily="34" charset="0"/>
              </a:rPr>
              <a:t>Explosión de arco/Relámpago de arco: una condición peligrosa relacionada con la liberación de energía causada por un arco eléctrico.  Se debe tener en cuenta que esta condición abarca un espectro amplio de energía electromagnética, plasma, fragmentos y una dispersión de materiales derretidos. </a:t>
            </a:r>
          </a:p>
          <a:p>
            <a:pPr eaLnBrk="1" hangingPunct="1"/>
            <a:endParaRPr lang="es-ES" altLang="en-US" smtClean="0">
              <a:latin typeface="Arial" pitchFamily="34" charset="0"/>
            </a:endParaRPr>
          </a:p>
          <a:p>
            <a:pPr eaLnBrk="1" hangingPunct="1"/>
            <a:r>
              <a:rPr lang="es-ES" altLang="en-US" smtClean="0">
                <a:latin typeface="Arial" pitchFamily="34" charset="0"/>
              </a:rPr>
              <a:t>Plasma: gas sobrecalentado que genera un relámpago de arco y que se expande rápidamente desde la ubicación del arco. </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0D701345-AC25-45B1-AD40-959DCE8C4B23}" type="slidenum">
              <a:rPr lang="en-US" altLang="en-US" smtClean="0"/>
              <a:pPr eaLnBrk="1" hangingPunct="1"/>
              <a:t>21</a:t>
            </a:fld>
            <a:endParaRPr lang="es-ES" altLang="en-US" smtClean="0"/>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p>
          <a:p>
            <a:pPr eaLnBrk="1" hangingPunct="1"/>
            <a:endParaRPr lang="es-ES" altLang="en-US" b="1" smtClean="0">
              <a:latin typeface="Arial"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24FB4705-0C6D-46D9-ABF6-8D10522B4B76}" type="slidenum">
              <a:rPr lang="en-US" altLang="en-US" smtClean="0"/>
              <a:pPr eaLnBrk="1" hangingPunct="1"/>
              <a:t>22</a:t>
            </a:fld>
            <a:endParaRPr lang="es-ES" altLang="en-US" smtClean="0"/>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endParaRPr lang="es-ES" altLang="en-US" smtClean="0">
              <a:latin typeface="Arial" pitchFamily="34" charset="0"/>
            </a:endParaRPr>
          </a:p>
          <a:p>
            <a:pPr eaLnBrk="1" hangingPunct="1"/>
            <a:endParaRPr lang="es-ES" altLang="en-US" b="1" smtClean="0">
              <a:latin typeface="Arial"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9E383355-E892-48C6-9713-430DF3EFF634}" type="slidenum">
              <a:rPr lang="en-US" altLang="en-US" smtClean="0"/>
              <a:pPr eaLnBrk="1" hangingPunct="1"/>
              <a:t>23</a:t>
            </a:fld>
            <a:endParaRPr lang="es-ES" altLang="en-US" smtClean="0"/>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p>
          <a:p>
            <a:pPr eaLnBrk="1" hangingPunct="1"/>
            <a:r>
              <a:rPr lang="es-ES" altLang="en-US" smtClean="0">
                <a:latin typeface="Arial" pitchFamily="34" charset="0"/>
              </a:rPr>
              <a:t>Las explosiones de arco y los relámpagos de arco se pueden producir con cualquier tensión.</a:t>
            </a:r>
          </a:p>
          <a:p>
            <a:pPr eaLnBrk="1" hangingPunct="1"/>
            <a:r>
              <a:rPr lang="es-ES" altLang="en-US" smtClean="0">
                <a:latin typeface="Arial" pitchFamily="34" charset="0"/>
              </a:rPr>
              <a:t>Recuerde, esto no es una explosión a causa de una atmósfera peligrosa</a:t>
            </a:r>
          </a:p>
          <a:p>
            <a:pPr eaLnBrk="1" hangingPunct="1"/>
            <a:r>
              <a:rPr lang="es-ES" altLang="en-US" smtClean="0">
                <a:latin typeface="Arial" pitchFamily="34" charset="0"/>
              </a:rPr>
              <a:t>No hay gases ni vapores presentes en la atmósfera</a:t>
            </a:r>
          </a:p>
          <a:p>
            <a:pPr eaLnBrk="1" hangingPunct="1"/>
            <a:r>
              <a:rPr lang="es-ES" altLang="en-US" smtClean="0">
                <a:latin typeface="Arial" pitchFamily="34" charset="0"/>
              </a:rPr>
              <a:t>Esto es básicamente los efectos de la energía eléctrica</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0AD7E4E5-DD35-4B0B-B7A1-0DDB6DB7ACD3}" type="slidenum">
              <a:rPr lang="en-US" altLang="en-US" smtClean="0"/>
              <a:pPr eaLnBrk="1" hangingPunct="1"/>
              <a:t>24</a:t>
            </a:fld>
            <a:endParaRPr lang="es-ES" altLang="en-US" smtClean="0"/>
          </a:p>
        </p:txBody>
      </p:sp>
      <p:sp>
        <p:nvSpPr>
          <p:cNvPr id="135171" name="Rectangle 2"/>
          <p:cNvSpPr>
            <a:spLocks noGrp="1" noRot="1" noChangeAspect="1" noChangeArrowheads="1" noTextEdit="1"/>
          </p:cNvSpPr>
          <p:nvPr>
            <p:ph type="sldImg"/>
          </p:nvPr>
        </p:nvSpPr>
        <p:spPr>
          <a:xfrm>
            <a:off x="1241425" y="741363"/>
            <a:ext cx="4538663" cy="3403600"/>
          </a:xfrm>
          <a:ln/>
        </p:spPr>
      </p:sp>
      <p:sp>
        <p:nvSpPr>
          <p:cNvPr id="135172" name="Rectangle 3"/>
          <p:cNvSpPr>
            <a:spLocks noGrp="1" noChangeArrowheads="1"/>
          </p:cNvSpPr>
          <p:nvPr>
            <p:ph type="body" idx="1"/>
          </p:nvPr>
        </p:nvSpPr>
        <p:spPr>
          <a:xfrm>
            <a:off x="936625" y="4418013"/>
            <a:ext cx="5146675" cy="41894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1225" eaLnBrk="1" hangingPunct="1"/>
            <a:r>
              <a:rPr lang="en-US" altLang="en-US" b="1" smtClean="0">
                <a:latin typeface="Arial" pitchFamily="34" charset="0"/>
              </a:rPr>
              <a:t>Notas:</a:t>
            </a:r>
          </a:p>
          <a:p>
            <a:pPr defTabSz="911225" eaLnBrk="1" hangingPunct="1"/>
            <a:r>
              <a:rPr lang="es-ES" altLang="en-US" smtClean="0">
                <a:latin typeface="Arial" pitchFamily="34" charset="0"/>
              </a:rPr>
              <a:t>El disyuntor diferencial compara continuamente la cantidad de corriente que va a un dispositivo eléctrico con la cantidad de corriente que regresa del dispositivo en el recorrido eléctrico.</a:t>
            </a:r>
          </a:p>
          <a:p>
            <a:pPr defTabSz="911225" eaLnBrk="1" hangingPunct="1"/>
            <a:endParaRPr lang="es-ES" altLang="en-US" smtClean="0">
              <a:latin typeface="Arial" pitchFamily="34" charset="0"/>
            </a:endParaRPr>
          </a:p>
          <a:p>
            <a:pPr defTabSz="911225" eaLnBrk="1" hangingPunct="1"/>
            <a:r>
              <a:rPr lang="es-ES" altLang="en-US" smtClean="0">
                <a:latin typeface="Arial" pitchFamily="34" charset="0"/>
              </a:rPr>
              <a:t>Cuando la cantidad de corriente que va difiere de la cantidad que regresa por aproximadamente 5 miliamperios, el disyuntor diferencial interrumpe la energía eléctrica en apenas 1/40 de segundo para protegerlo de una descarga peligrosa.</a:t>
            </a:r>
          </a:p>
          <a:p>
            <a:pPr defTabSz="911225" eaLnBrk="1" hangingPunct="1"/>
            <a:endParaRPr lang="es-ES" altLang="en-US" smtClean="0">
              <a:latin typeface="Arial" pitchFamily="34" charset="0"/>
            </a:endParaRPr>
          </a:p>
          <a:p>
            <a:pPr defTabSz="911225" eaLnBrk="1" hangingPunct="1"/>
            <a:r>
              <a:rPr lang="es-ES" altLang="en-US" smtClean="0">
                <a:latin typeface="Arial" pitchFamily="34" charset="0"/>
              </a:rPr>
              <a:t>Los disyuntores diferenciales pueden detectar una pérdida de corriente que se produce de la fuga a través de una persona que empieza a sufrir una descarga.  Si se produce esta situación el disyuntor diferencial corta la corriente del circuito. </a:t>
            </a:r>
          </a:p>
          <a:p>
            <a:pPr defTabSz="911225" eaLnBrk="1" hangingPunct="1"/>
            <a:endParaRPr lang="es-ES" altLang="en-US" smtClean="0">
              <a:latin typeface="Arial" pitchFamily="34" charset="0"/>
            </a:endParaRPr>
          </a:p>
          <a:p>
            <a:pPr defTabSz="911225" eaLnBrk="1" hangingPunct="1"/>
            <a:r>
              <a:rPr lang="es-ES" altLang="en-US" smtClean="0">
                <a:latin typeface="Arial" pitchFamily="34" charset="0"/>
              </a:rPr>
              <a:t>Los disyuntores diferenciales se distinguen de los disyuntores y los fusibles en que detectan fugas de corriente en lugar de sobrecargas.</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C33E9606-747F-451C-900A-BD3C6F3ACED8}" type="slidenum">
              <a:rPr lang="en-US" altLang="en-US" smtClean="0"/>
              <a:pPr eaLnBrk="1" hangingPunct="1"/>
              <a:t>25</a:t>
            </a:fld>
            <a:endParaRPr lang="es-ES" altLang="en-US" smtClean="0"/>
          </a:p>
        </p:txBody>
      </p:sp>
      <p:sp>
        <p:nvSpPr>
          <p:cNvPr id="136195" name="Rectangle 2"/>
          <p:cNvSpPr>
            <a:spLocks noGrp="1" noRot="1" noChangeAspect="1" noChangeArrowheads="1" noTextEdit="1"/>
          </p:cNvSpPr>
          <p:nvPr>
            <p:ph type="sldImg"/>
          </p:nvPr>
        </p:nvSpPr>
        <p:spPr>
          <a:xfrm>
            <a:off x="1241425" y="741363"/>
            <a:ext cx="4538663" cy="3403600"/>
          </a:xfrm>
          <a:ln/>
        </p:spPr>
      </p:sp>
      <p:sp>
        <p:nvSpPr>
          <p:cNvPr id="136196" name="Rectangle 3"/>
          <p:cNvSpPr>
            <a:spLocks noGrp="1" noChangeArrowheads="1"/>
          </p:cNvSpPr>
          <p:nvPr>
            <p:ph type="body" idx="1"/>
          </p:nvPr>
        </p:nvSpPr>
        <p:spPr>
          <a:xfrm>
            <a:off x="936625" y="4418013"/>
            <a:ext cx="5146675" cy="44227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1225" eaLnBrk="1" hangingPunct="1"/>
            <a:r>
              <a:rPr lang="en-US" altLang="en-US" b="1" smtClean="0">
                <a:latin typeface="Arial" pitchFamily="34" charset="0"/>
              </a:rPr>
              <a:t>Notas:</a:t>
            </a:r>
          </a:p>
          <a:p>
            <a:pPr defTabSz="911225" eaLnBrk="1" hangingPunct="1"/>
            <a:r>
              <a:rPr lang="es-ES" altLang="en-US" smtClean="0">
                <a:latin typeface="Arial" pitchFamily="34" charset="0"/>
              </a:rPr>
              <a:t>La conexión a tierra es una conexión física a tierra que no tiene voltios.</a:t>
            </a:r>
          </a:p>
          <a:p>
            <a:pPr defTabSz="911225" eaLnBrk="1" hangingPunct="1"/>
            <a:endParaRPr lang="es-ES" altLang="en-US" smtClean="0">
              <a:latin typeface="Arial" pitchFamily="34" charset="0"/>
            </a:endParaRPr>
          </a:p>
          <a:p>
            <a:pPr defTabSz="911225" eaLnBrk="1" hangingPunct="1"/>
            <a:r>
              <a:rPr lang="es-ES" altLang="en-US" smtClean="0">
                <a:latin typeface="Arial" pitchFamily="34" charset="0"/>
              </a:rPr>
              <a:t>La corriente fluye por un conductor si existe una diferencia de tensión (fuerza eléctrica).  Si las piezas metálicas de un sistema de cableado eléctrico tienen cero voltios con respecto a la tierra, no fluirá corriente si nuestro cuerpo completa el circuito entre estas piezas y la tierra.</a:t>
            </a:r>
          </a:p>
          <a:p>
            <a:pPr defTabSz="911225" eaLnBrk="1" hangingPunct="1"/>
            <a:endParaRPr lang="es-ES" altLang="en-US" smtClean="0">
              <a:latin typeface="Arial" pitchFamily="34" charset="0"/>
            </a:endParaRPr>
          </a:p>
          <a:p>
            <a:pPr defTabSz="911225" eaLnBrk="1" hangingPunct="1"/>
            <a:r>
              <a:rPr lang="es-ES" altLang="en-US" smtClean="0">
                <a:latin typeface="Arial" pitchFamily="34" charset="0"/>
              </a:rPr>
              <a:t>Se requieren dos tipos de conexión a tierra según la norma:  </a:t>
            </a:r>
          </a:p>
          <a:p>
            <a:pPr defTabSz="911225" eaLnBrk="1" hangingPunct="1"/>
            <a:r>
              <a:rPr lang="es-ES" altLang="en-US" smtClean="0">
                <a:latin typeface="Arial" pitchFamily="34" charset="0"/>
              </a:rPr>
              <a:t>  1.  </a:t>
            </a:r>
            <a:r>
              <a:rPr lang="en-US" altLang="en-US" u="sng" smtClean="0">
                <a:latin typeface="Arial" pitchFamily="34" charset="0"/>
              </a:rPr>
              <a:t>Conexión a tierra del servicio o del sistema </a:t>
            </a:r>
            <a:r>
              <a:rPr lang="es-ES" altLang="en-US" smtClean="0">
                <a:latin typeface="Arial" pitchFamily="34" charset="0"/>
              </a:rPr>
              <a:t>.   En este caso, un cable, denominado conductor neutro o conductor con puesta a tierra, está conectado a tierra.  En un circuito común de baja tensión el cable blanco (o gris) está conectado a tierra en el generador o transformador y, nuevamente, en la entrada de servicio del edificio.  Este tipo de tierra se designa principalmente para proteger máquinas, herramientas y aislamiento contra daños.</a:t>
            </a:r>
          </a:p>
          <a:p>
            <a:pPr defTabSz="911225" eaLnBrk="1" hangingPunct="1"/>
            <a:r>
              <a:rPr lang="es-ES" altLang="en-US" smtClean="0">
                <a:latin typeface="Arial" pitchFamily="34" charset="0"/>
              </a:rPr>
              <a:t>   2.  Para mayor protección del trabajador, se debe colocar una puesta a tierra adicional denominada </a:t>
            </a:r>
            <a:r>
              <a:rPr lang="en-US" altLang="en-US" u="sng" smtClean="0">
                <a:latin typeface="Arial" pitchFamily="34" charset="0"/>
              </a:rPr>
              <a:t>puesta a tierra del equipo</a:t>
            </a:r>
            <a:r>
              <a:rPr lang="es-ES" altLang="en-US" smtClean="0">
                <a:latin typeface="Arial" pitchFamily="34" charset="0"/>
              </a:rPr>
              <a:t>, al proporcionar otro recorrido desde la herramienta o la máquina a través del cual la corriente puede fluir hasta la tierra. Esta conexión a tierra adicional protege al operador de equipos eléctricos si un mal funcionamiento ocasiona que el marco metálico de la herramienta quede con tensión.  </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7F22DB29-258F-4318-A971-B0F3DC309FD3}" type="slidenum">
              <a:rPr lang="en-US" altLang="en-US" smtClean="0"/>
              <a:pPr eaLnBrk="1" hangingPunct="1"/>
              <a:t>26</a:t>
            </a:fld>
            <a:endParaRPr lang="es-ES" altLang="en-US" smtClean="0"/>
          </a:p>
        </p:txBody>
      </p:sp>
      <p:sp>
        <p:nvSpPr>
          <p:cNvPr id="137219" name="Rectangle 2"/>
          <p:cNvSpPr>
            <a:spLocks noGrp="1" noRot="1" noChangeAspect="1" noChangeArrowheads="1" noTextEdit="1"/>
          </p:cNvSpPr>
          <p:nvPr>
            <p:ph type="sldImg"/>
          </p:nvPr>
        </p:nvSpPr>
        <p:spPr>
          <a:xfrm>
            <a:off x="1241425" y="741363"/>
            <a:ext cx="4538663" cy="3403600"/>
          </a:xfrm>
          <a:ln/>
        </p:spPr>
      </p:sp>
      <p:sp>
        <p:nvSpPr>
          <p:cNvPr id="137220" name="Rectangle 3"/>
          <p:cNvSpPr>
            <a:spLocks noGrp="1" noChangeArrowheads="1"/>
          </p:cNvSpPr>
          <p:nvPr>
            <p:ph type="body" idx="1"/>
          </p:nvPr>
        </p:nvSpPr>
        <p:spPr>
          <a:xfrm>
            <a:off x="936625" y="4418013"/>
            <a:ext cx="5146675" cy="41894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1225" eaLnBrk="1" hangingPunct="1"/>
            <a:r>
              <a:rPr lang="en-US" altLang="en-US" b="1" smtClean="0">
                <a:latin typeface="Arial" pitchFamily="34" charset="0"/>
              </a:rPr>
              <a:t>Notas:</a:t>
            </a:r>
          </a:p>
          <a:p>
            <a:pPr defTabSz="911225" eaLnBrk="1" hangingPunct="1"/>
            <a:r>
              <a:rPr lang="es-ES" altLang="en-US" smtClean="0">
                <a:latin typeface="Arial" pitchFamily="34" charset="0"/>
              </a:rPr>
              <a:t>El propietario o el operador de los cables debe dejar sin tensión y conectar a tierra los cables eléctricos aéreos o tomar medidas de protección antes de comenzar a trabajar.  Se deben designar medidas de protección (como proteger o aislar los cables) para evitar el contacto con los cables.  </a:t>
            </a:r>
          </a:p>
          <a:p>
            <a:pPr defTabSz="911225" eaLnBrk="1" hangingPunct="1"/>
            <a:endParaRPr lang="es-ES" altLang="en-US" smtClean="0">
              <a:latin typeface="Arial" pitchFamily="34" charset="0"/>
            </a:endParaRPr>
          </a:p>
          <a:p>
            <a:pPr defTabSz="911225" eaLnBrk="1" hangingPunct="1"/>
            <a:r>
              <a:rPr lang="es-ES" altLang="en-US" smtClean="0">
                <a:latin typeface="Arial" pitchFamily="34" charset="0"/>
              </a:rPr>
              <a:t>En 29 CFR 1910.333(c)(3) se indican las distancias mínimas para los empleados que trabajen en las proximidades de cables eléctricos aéreos.</a:t>
            </a:r>
          </a:p>
          <a:p>
            <a:pPr defTabSz="911225" eaLnBrk="1" hangingPunct="1"/>
            <a:endParaRPr lang="es-ES" altLang="en-US" smtClean="0">
              <a:latin typeface="Arial" pitchFamily="34" charset="0"/>
            </a:endParaRPr>
          </a:p>
          <a:p>
            <a:pPr defTabSz="911225" eaLnBrk="1" hangingPunct="1"/>
            <a:r>
              <a:rPr lang="es-ES" altLang="en-US" smtClean="0">
                <a:latin typeface="Arial" pitchFamily="34" charset="0"/>
              </a:rPr>
              <a:t>El EPP puede consistir en guantes de goma aislantes, cascos, mangas, matriz, mantas, mangueras y cascos industriales de protección.</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B5C6F061-EA62-4284-81DE-E549DA4BA7F6}" type="slidenum">
              <a:rPr lang="en-US" altLang="en-US" smtClean="0"/>
              <a:pPr eaLnBrk="1" hangingPunct="1"/>
              <a:t>27</a:t>
            </a:fld>
            <a:endParaRPr lang="es-ES" altLang="en-US" smtClean="0"/>
          </a:p>
        </p:txBody>
      </p:sp>
      <p:sp>
        <p:nvSpPr>
          <p:cNvPr id="138243" name="Rectangle 2"/>
          <p:cNvSpPr>
            <a:spLocks noGrp="1" noRot="1" noChangeAspect="1" noChangeArrowheads="1" noTextEdit="1"/>
          </p:cNvSpPr>
          <p:nvPr>
            <p:ph type="sldImg"/>
          </p:nvPr>
        </p:nvSpPr>
        <p:spPr>
          <a:xfrm>
            <a:off x="1241425" y="741363"/>
            <a:ext cx="4538663" cy="3403600"/>
          </a:xfrm>
          <a:ln/>
        </p:spPr>
      </p:sp>
      <p:sp>
        <p:nvSpPr>
          <p:cNvPr id="138244" name="Rectangle 3"/>
          <p:cNvSpPr>
            <a:spLocks noGrp="1" noChangeArrowheads="1"/>
          </p:cNvSpPr>
          <p:nvPr>
            <p:ph type="body" idx="1"/>
          </p:nvPr>
        </p:nvSpPr>
        <p:spPr>
          <a:xfrm>
            <a:off x="936625" y="4418013"/>
            <a:ext cx="5146675" cy="41894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1225" eaLnBrk="1" hangingPunct="1"/>
            <a:r>
              <a:rPr lang="en-US" altLang="en-US" b="1" smtClean="0">
                <a:latin typeface="Arial" pitchFamily="34" charset="0"/>
              </a:rPr>
              <a:t>Notas:</a:t>
            </a:r>
          </a:p>
          <a:p>
            <a:pPr defTabSz="911225" eaLnBrk="1" hangingPunct="1"/>
            <a:r>
              <a:rPr lang="es-ES" altLang="en-US" smtClean="0">
                <a:latin typeface="Arial" pitchFamily="34" charset="0"/>
              </a:rPr>
              <a:t>Aparentemente, los accidentes eléctricos se deben a una combinación de tres factores:  </a:t>
            </a:r>
          </a:p>
          <a:p>
            <a:pPr defTabSz="911225" eaLnBrk="1" hangingPunct="1"/>
            <a:r>
              <a:rPr lang="es-ES" altLang="en-US" smtClean="0">
                <a:latin typeface="Arial" pitchFamily="34" charset="0"/>
              </a:rPr>
              <a:t>  1.  Equipos o instalación inseguros </a:t>
            </a:r>
          </a:p>
          <a:p>
            <a:pPr defTabSz="911225" eaLnBrk="1" hangingPunct="1"/>
            <a:r>
              <a:rPr lang="es-ES" altLang="en-US" smtClean="0">
                <a:latin typeface="Arial" pitchFamily="34" charset="0"/>
              </a:rPr>
              <a:t>  2.  Lugares de trabajo que resultan inseguros por el entorno y </a:t>
            </a:r>
          </a:p>
          <a:p>
            <a:pPr defTabSz="911225" eaLnBrk="1" hangingPunct="1"/>
            <a:r>
              <a:rPr lang="es-ES" altLang="en-US" smtClean="0">
                <a:latin typeface="Arial" pitchFamily="34" charset="0"/>
              </a:rPr>
              <a:t>  3.  Prácticas de trabajo inseguras </a:t>
            </a:r>
          </a:p>
          <a:p>
            <a:pPr defTabSz="911225" eaLnBrk="1" hangingPunct="1"/>
            <a:r>
              <a:rPr lang="es-ES" altLang="en-US" smtClean="0">
                <a:latin typeface="Arial" pitchFamily="34" charset="0"/>
              </a:rPr>
              <a:t>Existen distintas maneras de proteger a las personas de los peligros que causa la electricidad, entre estos: el aislamiento, la protección, la conexión a tierra, los dispositivos de protección eléctrica y las prácticas laborales seguras.</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a:ln/>
        </p:spPr>
      </p:sp>
      <p:sp>
        <p:nvSpPr>
          <p:cNvPr id="13926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endParaRPr lang="es-ES" altLang="en-US" b="1" smtClean="0">
              <a:latin typeface="Arial" pitchFamily="34" charset="0"/>
            </a:endParaRPr>
          </a:p>
        </p:txBody>
      </p:sp>
      <p:sp>
        <p:nvSpPr>
          <p:cNvPr id="13926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E2B3FA82-986D-48B9-AC5E-915568E8D70F}" type="slidenum">
              <a:rPr lang="en-US" altLang="en-US" smtClean="0"/>
              <a:pPr eaLnBrk="1" hangingPunct="1"/>
              <a:t>28</a:t>
            </a:fld>
            <a:endParaRPr lang="es-ES" alt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Image Placeholder 1"/>
          <p:cNvSpPr>
            <a:spLocks noGrp="1" noRot="1" noChangeAspect="1" noTextEdit="1"/>
          </p:cNvSpPr>
          <p:nvPr>
            <p:ph type="sldImg"/>
          </p:nvPr>
        </p:nvSpPr>
        <p:spPr>
          <a:ln/>
        </p:spPr>
      </p:sp>
      <p:sp>
        <p:nvSpPr>
          <p:cNvPr id="14029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endParaRPr lang="es-ES" altLang="en-US" b="1" smtClean="0">
              <a:latin typeface="Arial" pitchFamily="34" charset="0"/>
            </a:endParaRPr>
          </a:p>
        </p:txBody>
      </p:sp>
      <p:sp>
        <p:nvSpPr>
          <p:cNvPr id="14029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665B4995-D522-4514-8890-F1952D800ABC}" type="slidenum">
              <a:rPr lang="en-US" altLang="en-US" smtClean="0"/>
              <a:pPr eaLnBrk="1" hangingPunct="1"/>
              <a:t>29</a:t>
            </a:fld>
            <a:endParaRPr lang="es-ES" alt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21F20B3B-03BB-4E22-BE4A-8A6DD04AD7BD}" type="slidenum">
              <a:rPr lang="en-US" altLang="en-US" smtClean="0"/>
              <a:pPr eaLnBrk="1" hangingPunct="1"/>
              <a:t>30</a:t>
            </a:fld>
            <a:endParaRPr lang="es-ES" altLang="en-US" smtClean="0"/>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xfrm>
            <a:off x="936625" y="4419600"/>
            <a:ext cx="5146675" cy="4187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endParaRPr lang="es-ES" altLang="en-US" b="1" smtClean="0">
              <a:latin typeface="Arial"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Image Placeholder 1"/>
          <p:cNvSpPr>
            <a:spLocks noGrp="1" noRot="1" noChangeAspect="1" noTextEdit="1"/>
          </p:cNvSpPr>
          <p:nvPr>
            <p:ph type="sldImg"/>
          </p:nvPr>
        </p:nvSpPr>
        <p:spPr>
          <a:ln/>
        </p:spPr>
      </p:sp>
      <p:sp>
        <p:nvSpPr>
          <p:cNvPr id="14233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endParaRPr lang="es-ES" altLang="en-US" b="1" smtClean="0">
              <a:latin typeface="Arial" pitchFamily="34" charset="0"/>
            </a:endParaRPr>
          </a:p>
        </p:txBody>
      </p:sp>
      <p:sp>
        <p:nvSpPr>
          <p:cNvPr id="142340"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A25393F3-BEA2-4E97-A051-6F36E93894F5}" type="slidenum">
              <a:rPr lang="en-US" altLang="en-US" smtClean="0"/>
              <a:pPr eaLnBrk="1" hangingPunct="1"/>
              <a:t>31</a:t>
            </a:fld>
            <a:endParaRPr lang="es-ES" alt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p:cNvSpPr>
            <a:spLocks noGrp="1" noRot="1" noChangeAspect="1" noTextEdit="1"/>
          </p:cNvSpPr>
          <p:nvPr>
            <p:ph type="sldImg"/>
          </p:nvPr>
        </p:nvSpPr>
        <p:spPr>
          <a:ln/>
        </p:spPr>
      </p:sp>
      <p:sp>
        <p:nvSpPr>
          <p:cNvPr id="14336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endParaRPr lang="es-ES" altLang="en-US" b="1" smtClean="0">
              <a:latin typeface="Arial" pitchFamily="34" charset="0"/>
            </a:endParaRPr>
          </a:p>
        </p:txBody>
      </p:sp>
      <p:sp>
        <p:nvSpPr>
          <p:cNvPr id="143364"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DFFF617E-268D-4C14-AF91-166B8BEEB51E}" type="slidenum">
              <a:rPr lang="en-US" altLang="en-US" smtClean="0"/>
              <a:pPr eaLnBrk="1" hangingPunct="1"/>
              <a:t>32</a:t>
            </a:fld>
            <a:endParaRPr lang="es-ES" alt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4F7289A9-28B4-429A-9F0E-1168D8CFCE0C}" type="slidenum">
              <a:rPr lang="en-US" altLang="en-US" smtClean="0"/>
              <a:pPr eaLnBrk="1" hangingPunct="1"/>
              <a:t>33</a:t>
            </a:fld>
            <a:endParaRPr lang="es-ES" altLang="en-US" smtClean="0"/>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xfrm>
            <a:off x="936625" y="4419600"/>
            <a:ext cx="5146675" cy="4187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endParaRPr lang="es-ES" altLang="en-US" b="1" smtClean="0">
              <a:latin typeface="Arial"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58FC9970-4605-45FE-8DBF-2DC56BD3EEF8}" type="slidenum">
              <a:rPr lang="en-US" altLang="en-US" smtClean="0"/>
              <a:pPr eaLnBrk="1" hangingPunct="1"/>
              <a:t>34</a:t>
            </a:fld>
            <a:endParaRPr lang="es-ES" altLang="en-US" smtClean="0"/>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xfrm>
            <a:off x="936625" y="4419600"/>
            <a:ext cx="5146675" cy="4187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endParaRPr lang="es-ES" altLang="en-US" b="1" smtClean="0">
              <a:latin typeface="Arial"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02418716-3772-4E86-BDC7-2F5987420D94}" type="slidenum">
              <a:rPr lang="en-US" altLang="en-US" smtClean="0"/>
              <a:pPr eaLnBrk="1" hangingPunct="1"/>
              <a:t>35</a:t>
            </a:fld>
            <a:endParaRPr lang="es-ES" altLang="en-US" smtClean="0"/>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xfrm>
            <a:off x="936625" y="4419600"/>
            <a:ext cx="5146675" cy="4187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endParaRPr lang="es-ES" altLang="en-US" b="1" smtClean="0">
              <a:latin typeface="Arial"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5B823A2A-D3A9-440B-9D82-4DC5987C6FED}" type="slidenum">
              <a:rPr lang="en-US" altLang="en-US" smtClean="0"/>
              <a:pPr eaLnBrk="1" hangingPunct="1"/>
              <a:t>36</a:t>
            </a:fld>
            <a:endParaRPr lang="es-ES" altLang="en-US" smtClean="0"/>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xfrm>
            <a:off x="936625" y="4419600"/>
            <a:ext cx="5146675" cy="4187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endParaRPr lang="es-ES" altLang="en-US" smtClean="0">
              <a:latin typeface="Arial"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7AB6BBAA-B8F0-4F49-8A23-0440F8F12014}" type="slidenum">
              <a:rPr lang="en-US" altLang="en-US" smtClean="0"/>
              <a:pPr eaLnBrk="1" hangingPunct="1"/>
              <a:t>37</a:t>
            </a:fld>
            <a:endParaRPr lang="es-ES" altLang="en-US" smtClean="0"/>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xfrm>
            <a:off x="936625" y="4419600"/>
            <a:ext cx="5146675" cy="4187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Slide Image Placeholder 1"/>
          <p:cNvSpPr>
            <a:spLocks noGrp="1" noRot="1" noChangeAspect="1" noTextEdit="1"/>
          </p:cNvSpPr>
          <p:nvPr>
            <p:ph type="sldImg"/>
          </p:nvPr>
        </p:nvSpPr>
        <p:spPr>
          <a:ln/>
        </p:spPr>
      </p:sp>
      <p:sp>
        <p:nvSpPr>
          <p:cNvPr id="14950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p>
          <a:p>
            <a:pPr eaLnBrk="1" hangingPunct="1"/>
            <a:endParaRPr lang="es-ES" altLang="en-US" smtClean="0">
              <a:latin typeface="Arial" pitchFamily="34" charset="0"/>
            </a:endParaRPr>
          </a:p>
        </p:txBody>
      </p:sp>
      <p:sp>
        <p:nvSpPr>
          <p:cNvPr id="14950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7B5E828C-985B-44B2-AF92-6A43B32E5AC2}" type="slidenum">
              <a:rPr lang="en-US" altLang="en-US" smtClean="0"/>
              <a:pPr eaLnBrk="1" hangingPunct="1"/>
              <a:t>38</a:t>
            </a:fld>
            <a:endParaRPr lang="es-ES" alt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21B6A6F5-E743-4EAB-A394-FF2C805E0EC4}" type="slidenum">
              <a:rPr lang="en-US" altLang="en-US" smtClean="0"/>
              <a:pPr eaLnBrk="1" hangingPunct="1"/>
              <a:t>39</a:t>
            </a:fld>
            <a:endParaRPr lang="es-ES" altLang="en-US" smtClean="0"/>
          </a:p>
        </p:txBody>
      </p:sp>
      <p:sp>
        <p:nvSpPr>
          <p:cNvPr id="150531" name="Rectangle 2"/>
          <p:cNvSpPr>
            <a:spLocks noGrp="1" noRot="1" noChangeAspect="1" noChangeArrowheads="1" noTextEdit="1"/>
          </p:cNvSpPr>
          <p:nvPr>
            <p:ph type="sldImg"/>
          </p:nvPr>
        </p:nvSpPr>
        <p:spPr>
          <a:ln/>
        </p:spPr>
      </p:sp>
      <p:sp>
        <p:nvSpPr>
          <p:cNvPr id="150532" name="Rectangle 5"/>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endParaRPr lang="es-ES" altLang="en-US" b="1" smtClean="0">
              <a:latin typeface="Arial"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C2B19658-64AD-44F2-83E2-BD7AB1F66D12}" type="slidenum">
              <a:rPr lang="en-US" altLang="en-US" smtClean="0"/>
              <a:pPr eaLnBrk="1" hangingPunct="1"/>
              <a:t>40</a:t>
            </a:fld>
            <a:endParaRPr lang="es-ES" altLang="en-US" smtClean="0"/>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xfrm>
            <a:off x="936625" y="4419600"/>
            <a:ext cx="5146675" cy="4187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Slide Image Placeholder 1"/>
          <p:cNvSpPr>
            <a:spLocks noGrp="1" noRot="1" noChangeAspect="1" noTextEdit="1"/>
          </p:cNvSpPr>
          <p:nvPr>
            <p:ph type="sldImg"/>
          </p:nvPr>
        </p:nvSpPr>
        <p:spPr>
          <a:ln/>
        </p:spPr>
      </p:sp>
      <p:sp>
        <p:nvSpPr>
          <p:cNvPr id="15257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p>
          <a:p>
            <a:pPr eaLnBrk="1" hangingPunct="1"/>
            <a:endParaRPr lang="es-ES" altLang="en-US" smtClean="0">
              <a:latin typeface="Arial" pitchFamily="34" charset="0"/>
            </a:endParaRPr>
          </a:p>
        </p:txBody>
      </p:sp>
      <p:sp>
        <p:nvSpPr>
          <p:cNvPr id="152580"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74A26BD1-0E3E-4D8B-B77A-DC7C2442EB20}" type="slidenum">
              <a:rPr lang="en-US" altLang="en-US" smtClean="0"/>
              <a:pPr eaLnBrk="1" hangingPunct="1"/>
              <a:t>41</a:t>
            </a:fld>
            <a:endParaRPr lang="es-ES" alt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E555FF3D-4C4B-492C-8094-6D764387F5E1}" type="slidenum">
              <a:rPr lang="en-US" altLang="en-US" smtClean="0"/>
              <a:pPr eaLnBrk="1" hangingPunct="1"/>
              <a:t>42</a:t>
            </a:fld>
            <a:endParaRPr lang="es-ES" altLang="en-US" smtClean="0"/>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xfrm>
            <a:off x="936625" y="4419600"/>
            <a:ext cx="5146675" cy="4187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endParaRPr lang="es-ES" altLang="en-US" b="1" smtClean="0">
              <a:latin typeface="Arial"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17C7DE62-138E-48D8-B94E-35FA4C0D4579}" type="slidenum">
              <a:rPr lang="en-US" altLang="en-US" smtClean="0"/>
              <a:pPr eaLnBrk="1" hangingPunct="1"/>
              <a:t>43</a:t>
            </a:fld>
            <a:endParaRPr lang="es-ES" altLang="en-US" smtClean="0"/>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xfrm>
            <a:off x="936625" y="4419600"/>
            <a:ext cx="5146675" cy="4187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endParaRPr lang="es-ES" altLang="en-US" b="1" smtClean="0">
              <a:latin typeface="Arial"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p:cNvSpPr>
            <a:spLocks noGrp="1" noRot="1" noChangeAspect="1" noTextEdit="1"/>
          </p:cNvSpPr>
          <p:nvPr>
            <p:ph type="sldImg"/>
          </p:nvPr>
        </p:nvSpPr>
        <p:spPr>
          <a:ln/>
        </p:spPr>
      </p:sp>
      <p:sp>
        <p:nvSpPr>
          <p:cNvPr id="15565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p>
          <a:p>
            <a:pPr eaLnBrk="1" hangingPunct="1"/>
            <a:endParaRPr lang="es-ES" altLang="en-US" smtClean="0">
              <a:latin typeface="Arial" pitchFamily="34" charset="0"/>
            </a:endParaRPr>
          </a:p>
        </p:txBody>
      </p:sp>
      <p:sp>
        <p:nvSpPr>
          <p:cNvPr id="15565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6FDBC6D9-FF2E-4F71-ADBD-0D4FC1BD7DD8}" type="slidenum">
              <a:rPr lang="en-US" altLang="en-US" smtClean="0"/>
              <a:pPr eaLnBrk="1" hangingPunct="1"/>
              <a:t>44</a:t>
            </a:fld>
            <a:endParaRPr lang="es-ES" alt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97110C86-A434-411F-B818-7D8475E9D2F5}" type="slidenum">
              <a:rPr lang="en-US" altLang="en-US" smtClean="0"/>
              <a:pPr eaLnBrk="1" hangingPunct="1"/>
              <a:t>45</a:t>
            </a:fld>
            <a:endParaRPr lang="es-ES" altLang="en-US" smtClean="0"/>
          </a:p>
        </p:txBody>
      </p:sp>
      <p:sp>
        <p:nvSpPr>
          <p:cNvPr id="156675" name="Rectangle 2"/>
          <p:cNvSpPr>
            <a:spLocks noGrp="1" noRot="1" noChangeAspect="1" noChangeArrowheads="1" noTextEdit="1"/>
          </p:cNvSpPr>
          <p:nvPr>
            <p:ph type="sldImg"/>
          </p:nvPr>
        </p:nvSpPr>
        <p:spPr>
          <a:ln/>
        </p:spPr>
      </p:sp>
      <p:sp>
        <p:nvSpPr>
          <p:cNvPr id="156676" name="Rectangle 3"/>
          <p:cNvSpPr>
            <a:spLocks noGrp="1" noChangeArrowheads="1"/>
          </p:cNvSpPr>
          <p:nvPr>
            <p:ph type="body" idx="1"/>
          </p:nvPr>
        </p:nvSpPr>
        <p:spPr>
          <a:xfrm>
            <a:off x="936625" y="4419600"/>
            <a:ext cx="5146675" cy="4187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endParaRPr lang="es-ES" altLang="en-US" b="1" smtClean="0">
              <a:latin typeface="Arial"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D52FDC3B-3543-49FC-9B7E-51D0FA50046D}" type="slidenum">
              <a:rPr lang="en-US" altLang="en-US" smtClean="0"/>
              <a:pPr eaLnBrk="1" hangingPunct="1"/>
              <a:t>46</a:t>
            </a:fld>
            <a:endParaRPr lang="es-ES" altLang="en-US" smtClean="0"/>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xfrm>
            <a:off x="936625" y="4419600"/>
            <a:ext cx="5146675" cy="4187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26BDB276-1AD4-4AB2-B5DD-BF37EBC6DA05}" type="slidenum">
              <a:rPr lang="en-US" altLang="en-US" smtClean="0"/>
              <a:pPr eaLnBrk="1" hangingPunct="1"/>
              <a:t>47</a:t>
            </a:fld>
            <a:endParaRPr lang="es-ES" altLang="en-US" smtClean="0"/>
          </a:p>
        </p:txBody>
      </p:sp>
      <p:sp>
        <p:nvSpPr>
          <p:cNvPr id="158723" name="Rectangle 2"/>
          <p:cNvSpPr>
            <a:spLocks noGrp="1" noRot="1" noChangeAspect="1" noChangeArrowheads="1" noTextEdit="1"/>
          </p:cNvSpPr>
          <p:nvPr>
            <p:ph type="sldImg"/>
          </p:nvPr>
        </p:nvSpPr>
        <p:spPr>
          <a:ln/>
        </p:spPr>
      </p:sp>
      <p:sp>
        <p:nvSpPr>
          <p:cNvPr id="158724" name="Rectangle 3"/>
          <p:cNvSpPr>
            <a:spLocks noGrp="1" noChangeArrowheads="1"/>
          </p:cNvSpPr>
          <p:nvPr>
            <p:ph type="body" idx="1"/>
          </p:nvPr>
        </p:nvSpPr>
        <p:spPr>
          <a:xfrm>
            <a:off x="936625" y="4419600"/>
            <a:ext cx="5146675" cy="4187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021B5669-3DE4-41A4-AA8C-5551102AE433}" type="slidenum">
              <a:rPr lang="en-US" altLang="en-US" smtClean="0"/>
              <a:pPr eaLnBrk="1" hangingPunct="1"/>
              <a:t>48</a:t>
            </a:fld>
            <a:endParaRPr lang="es-ES" altLang="en-US" smtClean="0"/>
          </a:p>
        </p:txBody>
      </p:sp>
      <p:sp>
        <p:nvSpPr>
          <p:cNvPr id="159747" name="Rectangle 2"/>
          <p:cNvSpPr>
            <a:spLocks noGrp="1" noRot="1" noChangeAspect="1" noChangeArrowheads="1" noTextEdit="1"/>
          </p:cNvSpPr>
          <p:nvPr>
            <p:ph type="sldImg"/>
          </p:nvPr>
        </p:nvSpPr>
        <p:spPr>
          <a:ln/>
        </p:spPr>
      </p:sp>
      <p:sp>
        <p:nvSpPr>
          <p:cNvPr id="159748" name="Rectangle 3"/>
          <p:cNvSpPr>
            <a:spLocks noGrp="1" noChangeArrowheads="1"/>
          </p:cNvSpPr>
          <p:nvPr>
            <p:ph type="body" idx="1"/>
          </p:nvPr>
        </p:nvSpPr>
        <p:spPr>
          <a:xfrm>
            <a:off x="936625" y="4419600"/>
            <a:ext cx="5146675" cy="4187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30E28953-5418-4B0B-933B-1AD117313E9B}" type="slidenum">
              <a:rPr lang="en-US" altLang="en-US" smtClean="0"/>
              <a:pPr eaLnBrk="1" hangingPunct="1"/>
              <a:t>49</a:t>
            </a:fld>
            <a:endParaRPr lang="es-ES" altLang="en-US" smtClean="0"/>
          </a:p>
        </p:txBody>
      </p:sp>
      <p:sp>
        <p:nvSpPr>
          <p:cNvPr id="160771" name="Rectangle 2"/>
          <p:cNvSpPr>
            <a:spLocks noGrp="1" noRot="1" noChangeAspect="1" noChangeArrowheads="1" noTextEdit="1"/>
          </p:cNvSpPr>
          <p:nvPr>
            <p:ph type="sldImg"/>
          </p:nvPr>
        </p:nvSpPr>
        <p:spPr>
          <a:ln/>
        </p:spPr>
      </p:sp>
      <p:sp>
        <p:nvSpPr>
          <p:cNvPr id="160772" name="Rectangle 3"/>
          <p:cNvSpPr>
            <a:spLocks noGrp="1" noChangeArrowheads="1"/>
          </p:cNvSpPr>
          <p:nvPr>
            <p:ph type="body" idx="1"/>
          </p:nvPr>
        </p:nvSpPr>
        <p:spPr>
          <a:xfrm>
            <a:off x="936625" y="4419600"/>
            <a:ext cx="5146675" cy="4187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endParaRPr lang="es-ES" altLang="en-US" b="1" smtClean="0">
              <a:latin typeface="Arial"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DB985D19-04C1-446D-A5E8-0218FDD87B13}" type="slidenum">
              <a:rPr lang="en-US" altLang="en-US" smtClean="0"/>
              <a:pPr eaLnBrk="1" hangingPunct="1"/>
              <a:t>50</a:t>
            </a:fld>
            <a:endParaRPr lang="es-ES" altLang="en-US" smtClean="0"/>
          </a:p>
        </p:txBody>
      </p:sp>
      <p:sp>
        <p:nvSpPr>
          <p:cNvPr id="161795" name="Rectangle 2"/>
          <p:cNvSpPr>
            <a:spLocks noGrp="1" noRot="1" noChangeAspect="1" noChangeArrowheads="1" noTextEdit="1"/>
          </p:cNvSpPr>
          <p:nvPr>
            <p:ph type="sldImg"/>
          </p:nvPr>
        </p:nvSpPr>
        <p:spPr>
          <a:ln/>
        </p:spPr>
      </p:sp>
      <p:sp>
        <p:nvSpPr>
          <p:cNvPr id="161796" name="Rectangle 3"/>
          <p:cNvSpPr>
            <a:spLocks noGrp="1" noChangeArrowheads="1"/>
          </p:cNvSpPr>
          <p:nvPr>
            <p:ph type="body" idx="1"/>
          </p:nvPr>
        </p:nvSpPr>
        <p:spPr>
          <a:xfrm>
            <a:off x="936625" y="4419600"/>
            <a:ext cx="5146675" cy="4187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Image Placeholder 1"/>
          <p:cNvSpPr>
            <a:spLocks noGrp="1" noRot="1" noChangeAspect="1" noTextEdit="1"/>
          </p:cNvSpPr>
          <p:nvPr>
            <p:ph type="sldImg"/>
          </p:nvPr>
        </p:nvSpPr>
        <p:spPr>
          <a:ln/>
        </p:spPr>
      </p:sp>
      <p:sp>
        <p:nvSpPr>
          <p:cNvPr id="16281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p>
          <a:p>
            <a:pPr eaLnBrk="1" hangingPunct="1"/>
            <a:endParaRPr lang="es-ES" altLang="en-US" smtClean="0">
              <a:latin typeface="Arial" pitchFamily="34" charset="0"/>
            </a:endParaRPr>
          </a:p>
        </p:txBody>
      </p:sp>
      <p:sp>
        <p:nvSpPr>
          <p:cNvPr id="162820"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7BE26CFF-378F-4012-864C-1C6C2142D810}" type="slidenum">
              <a:rPr lang="en-US" altLang="en-US" smtClean="0"/>
              <a:pPr eaLnBrk="1" hangingPunct="1"/>
              <a:t>51</a:t>
            </a:fld>
            <a:endParaRPr lang="es-ES" alt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BC1F1022-740B-42ED-90A2-B5F5518F0622}" type="slidenum">
              <a:rPr lang="en-US" altLang="en-US" smtClean="0"/>
              <a:pPr eaLnBrk="1" hangingPunct="1"/>
              <a:t>52</a:t>
            </a:fld>
            <a:endParaRPr lang="es-ES" altLang="en-US" smtClean="0"/>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xfrm>
            <a:off x="936625" y="4419600"/>
            <a:ext cx="5146675" cy="4187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endParaRPr lang="es-ES" altLang="en-US" b="1" smtClean="0">
              <a:latin typeface="Arial"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2CBB0373-FE34-4041-B21F-5AAC3F54E3B7}" type="slidenum">
              <a:rPr lang="en-US" altLang="en-US" smtClean="0"/>
              <a:pPr eaLnBrk="1" hangingPunct="1"/>
              <a:t>53</a:t>
            </a:fld>
            <a:endParaRPr lang="es-ES" altLang="en-US" smtClean="0"/>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xfrm>
            <a:off x="936625" y="4419600"/>
            <a:ext cx="5146675" cy="4187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endParaRPr lang="es-ES" altLang="en-US" b="1" smtClean="0">
              <a:latin typeface="Arial"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322E4B1A-A9C1-47A2-9222-54848D98963A}" type="slidenum">
              <a:rPr lang="en-US" altLang="en-US" smtClean="0"/>
              <a:pPr eaLnBrk="1" hangingPunct="1"/>
              <a:t>54</a:t>
            </a:fld>
            <a:endParaRPr lang="es-ES" altLang="en-US" smtClean="0"/>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xfrm>
            <a:off x="936625" y="4419600"/>
            <a:ext cx="5146675" cy="4187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endParaRPr lang="es-ES" altLang="en-US" b="1" smtClean="0">
              <a:latin typeface="Arial"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25277AE5-1862-46ED-8A62-126DD14AA30A}" type="slidenum">
              <a:rPr lang="en-US" altLang="en-US" smtClean="0"/>
              <a:pPr eaLnBrk="1" hangingPunct="1"/>
              <a:t>55</a:t>
            </a:fld>
            <a:endParaRPr lang="es-ES" altLang="en-US" smtClean="0"/>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xfrm>
            <a:off x="936625" y="4419600"/>
            <a:ext cx="5146675" cy="4187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endParaRPr lang="es-ES" altLang="en-US" b="1" smtClean="0">
              <a:latin typeface="Arial"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F86DD6EC-80C8-470E-8E7A-89B03B9E09B8}" type="slidenum">
              <a:rPr lang="en-US" altLang="en-US" smtClean="0"/>
              <a:pPr eaLnBrk="1" hangingPunct="1"/>
              <a:t>56</a:t>
            </a:fld>
            <a:endParaRPr lang="es-ES" altLang="en-US" smtClean="0"/>
          </a:p>
        </p:txBody>
      </p:sp>
      <p:sp>
        <p:nvSpPr>
          <p:cNvPr id="167939" name="Rectangle 2"/>
          <p:cNvSpPr>
            <a:spLocks noGrp="1" noRot="1" noChangeAspect="1" noChangeArrowheads="1" noTextEdit="1"/>
          </p:cNvSpPr>
          <p:nvPr>
            <p:ph type="sldImg"/>
          </p:nvPr>
        </p:nvSpPr>
        <p:spPr>
          <a:xfrm>
            <a:off x="1241425" y="741363"/>
            <a:ext cx="4538663" cy="3403600"/>
          </a:xfrm>
          <a:ln/>
        </p:spPr>
      </p:sp>
      <p:sp>
        <p:nvSpPr>
          <p:cNvPr id="167940" name="Rectangle 3"/>
          <p:cNvSpPr>
            <a:spLocks noGrp="1" noChangeArrowheads="1"/>
          </p:cNvSpPr>
          <p:nvPr>
            <p:ph type="body" idx="1"/>
          </p:nvPr>
        </p:nvSpPr>
        <p:spPr>
          <a:xfrm>
            <a:off x="936625" y="4418013"/>
            <a:ext cx="5146675" cy="41894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1225" eaLnBrk="1" hangingPunct="1"/>
            <a:r>
              <a:rPr lang="en-US" altLang="en-US" b="1" smtClean="0">
                <a:latin typeface="Arial" pitchFamily="34" charset="0"/>
              </a:rPr>
              <a:t>Notas:</a:t>
            </a:r>
            <a:endParaRPr lang="es-ES" altLang="en-US" b="1" smtClean="0">
              <a:latin typeface="Arial"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FD1109AC-F010-4A67-BD4E-904489051293}" type="slidenum">
              <a:rPr lang="en-US" altLang="en-US" smtClean="0"/>
              <a:pPr eaLnBrk="1" hangingPunct="1"/>
              <a:t>57</a:t>
            </a:fld>
            <a:endParaRPr lang="es-ES" altLang="en-US" smtClean="0"/>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xfrm>
            <a:off x="936625" y="4419600"/>
            <a:ext cx="5146675" cy="4187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8B0EF3FA-48F8-4347-A7A5-7644D6C72FF5}" type="slidenum">
              <a:rPr lang="en-US" altLang="en-US" smtClean="0"/>
              <a:pPr eaLnBrk="1" hangingPunct="1"/>
              <a:t>58</a:t>
            </a:fld>
            <a:endParaRPr lang="es-ES" altLang="en-US" smtClean="0"/>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xfrm>
            <a:off x="936625" y="4419600"/>
            <a:ext cx="5146675" cy="4187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1333462E-F32E-43BE-8181-43EA3BDB9D54}" type="slidenum">
              <a:rPr lang="en-US" altLang="en-US" smtClean="0"/>
              <a:pPr eaLnBrk="1" hangingPunct="1"/>
              <a:t>59</a:t>
            </a:fld>
            <a:endParaRPr lang="es-ES" altLang="en-US" smtClean="0"/>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xfrm>
            <a:off x="936625" y="4419600"/>
            <a:ext cx="5146675" cy="4187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B9849787-6D65-4E29-8BFD-91146E04E841}" type="slidenum">
              <a:rPr lang="en-US" altLang="en-US" smtClean="0"/>
              <a:pPr eaLnBrk="1" hangingPunct="1"/>
              <a:t>60</a:t>
            </a:fld>
            <a:endParaRPr lang="es-ES" altLang="en-US" smtClean="0"/>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xfrm>
            <a:off x="936625" y="4419600"/>
            <a:ext cx="5146675" cy="4187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5A0046D6-5CD7-416B-8D1B-652554CCD142}" type="slidenum">
              <a:rPr lang="en-US" altLang="en-US" smtClean="0"/>
              <a:pPr eaLnBrk="1" hangingPunct="1"/>
              <a:t>61</a:t>
            </a:fld>
            <a:endParaRPr lang="es-ES" altLang="en-US" smtClean="0"/>
          </a:p>
        </p:txBody>
      </p:sp>
      <p:sp>
        <p:nvSpPr>
          <p:cNvPr id="173059" name="Rectangle 2"/>
          <p:cNvSpPr>
            <a:spLocks noGrp="1" noRot="1" noChangeAspect="1" noChangeArrowheads="1" noTextEdit="1"/>
          </p:cNvSpPr>
          <p:nvPr>
            <p:ph type="sldImg"/>
          </p:nvPr>
        </p:nvSpPr>
        <p:spPr>
          <a:xfrm>
            <a:off x="1241425" y="741363"/>
            <a:ext cx="4538663" cy="3403600"/>
          </a:xfrm>
          <a:ln/>
        </p:spPr>
      </p:sp>
      <p:sp>
        <p:nvSpPr>
          <p:cNvPr id="173060" name="Rectangle 3"/>
          <p:cNvSpPr>
            <a:spLocks noGrp="1" noChangeArrowheads="1"/>
          </p:cNvSpPr>
          <p:nvPr>
            <p:ph type="body" idx="1"/>
          </p:nvPr>
        </p:nvSpPr>
        <p:spPr>
          <a:xfrm>
            <a:off x="936625" y="4418013"/>
            <a:ext cx="5146675" cy="41894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1225" eaLnBrk="1" hangingPunct="1"/>
            <a:r>
              <a:rPr lang="en-US" altLang="en-US" b="1" smtClean="0">
                <a:latin typeface="Arial" pitchFamily="34" charset="0"/>
              </a:rPr>
              <a:t>Notas:</a:t>
            </a:r>
          </a:p>
          <a:p>
            <a:pPr defTabSz="911225" eaLnBrk="1" hangingPunct="1"/>
            <a:r>
              <a:rPr lang="es-ES" altLang="en-US" smtClean="0">
                <a:latin typeface="Arial" pitchFamily="34" charset="0"/>
              </a:rPr>
              <a:t>Peligros de herramientas eléctricas portátiles:</a:t>
            </a:r>
          </a:p>
          <a:p>
            <a:pPr defTabSz="911225" eaLnBrk="1" hangingPunct="1"/>
            <a:r>
              <a:rPr lang="es-ES" altLang="en-US" smtClean="0">
                <a:latin typeface="Arial" pitchFamily="34" charset="0"/>
              </a:rPr>
              <a:t>Las corrientes superiores a 10mA pueden paralizar o “congelar” los músculos.</a:t>
            </a:r>
          </a:p>
          <a:p>
            <a:pPr defTabSz="911225" eaLnBrk="1" hangingPunct="1"/>
            <a:r>
              <a:rPr lang="es-ES" altLang="en-US" smtClean="0">
                <a:latin typeface="Arial" pitchFamily="34" charset="0"/>
              </a:rPr>
              <a:t>- La persona no puede soltar la herramienta</a:t>
            </a:r>
          </a:p>
          <a:p>
            <a:pPr defTabSz="911225" eaLnBrk="1" hangingPunct="1"/>
            <a:r>
              <a:rPr lang="es-ES" altLang="en-US" smtClean="0">
                <a:latin typeface="Arial" pitchFamily="34" charset="0"/>
              </a:rPr>
              <a:t>- La herramienta se sostiene incluso con más fuerza lo que ocasiona una mayor exposición a corriente de descarga</a:t>
            </a:r>
          </a:p>
          <a:p>
            <a:pPr defTabSz="911225" eaLnBrk="1" hangingPunct="1"/>
            <a:endParaRPr lang="es-ES" altLang="en-US" smtClean="0">
              <a:latin typeface="Arial" pitchFamily="34" charset="0"/>
            </a:endParaRPr>
          </a:p>
          <a:p>
            <a:pPr defTabSz="911225" eaLnBrk="1" hangingPunct="1"/>
            <a:r>
              <a:rPr lang="es-ES" altLang="en-US" smtClean="0">
                <a:latin typeface="Arial" pitchFamily="34" charset="0"/>
              </a:rPr>
              <a:t>Los taladros eléctricos usan 30 veces la cantidad de corriente que podría matar.</a:t>
            </a:r>
          </a:p>
          <a:p>
            <a:pPr defTabSz="911225" eaLnBrk="1" hangingPunct="1"/>
            <a:endParaRPr lang="es-ES" altLang="en-US" smtClean="0">
              <a:latin typeface="Arial" pitchFamily="34" charset="0"/>
            </a:endParaRPr>
          </a:p>
          <a:p>
            <a:pPr defTabSz="911225" eaLnBrk="1" hangingPunct="1"/>
            <a:r>
              <a:rPr lang="es-ES" altLang="en-US" smtClean="0">
                <a:latin typeface="Arial" pitchFamily="34" charset="0"/>
              </a:rPr>
              <a:t>Los equipos doblemente aislados se deben marcar de manera distintiva para indicar que los equipos utilizan un sistema aprobado de aislamiento doble.  La marca común es:</a:t>
            </a:r>
          </a:p>
        </p:txBody>
      </p:sp>
      <p:sp>
        <p:nvSpPr>
          <p:cNvPr id="173061" name="Rectangle 4"/>
          <p:cNvSpPr>
            <a:spLocks noChangeArrowheads="1"/>
          </p:cNvSpPr>
          <p:nvPr/>
        </p:nvSpPr>
        <p:spPr bwMode="auto">
          <a:xfrm>
            <a:off x="2730500" y="7677150"/>
            <a:ext cx="388938" cy="309563"/>
          </a:xfrm>
          <a:prstGeom prst="rect">
            <a:avLst/>
          </a:prstGeom>
          <a:noFill/>
          <a:ln w="254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endParaRPr lang="es-ES" altLang="en-US"/>
          </a:p>
        </p:txBody>
      </p:sp>
      <p:sp>
        <p:nvSpPr>
          <p:cNvPr id="173062" name="Rectangle 5"/>
          <p:cNvSpPr>
            <a:spLocks noChangeArrowheads="1"/>
          </p:cNvSpPr>
          <p:nvPr/>
        </p:nvSpPr>
        <p:spPr bwMode="auto">
          <a:xfrm>
            <a:off x="2808288" y="7754938"/>
            <a:ext cx="233362" cy="153987"/>
          </a:xfrm>
          <a:prstGeom prst="rect">
            <a:avLst/>
          </a:prstGeom>
          <a:noFill/>
          <a:ln w="254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endParaRPr lang="es-ES"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B4E275EE-0AAE-460E-AF44-E91E0C3A7F0B}" type="slidenum">
              <a:rPr lang="en-US" altLang="en-US" smtClean="0"/>
              <a:pPr eaLnBrk="1" hangingPunct="1"/>
              <a:t>62</a:t>
            </a:fld>
            <a:endParaRPr lang="es-ES" altLang="en-US" smtClean="0"/>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xfrm>
            <a:off x="936625" y="4419600"/>
            <a:ext cx="5146675" cy="4187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292CBBA7-2946-4196-8805-370457C9ED3C}" type="slidenum">
              <a:rPr lang="en-US" altLang="en-US" smtClean="0"/>
              <a:pPr eaLnBrk="1" hangingPunct="1"/>
              <a:t>63</a:t>
            </a:fld>
            <a:endParaRPr lang="es-ES" altLang="en-US" smtClean="0"/>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xfrm>
            <a:off x="936625" y="4419600"/>
            <a:ext cx="5146675" cy="4187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p>
          <a:p>
            <a:pPr eaLnBrk="1" hangingPunct="1"/>
            <a:endParaRPr lang="es-ES" altLang="en-US" b="1" smtClean="0">
              <a:latin typeface="Arial" pitchFamily="34"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BCBF5F0F-03EE-494C-A70A-590D3E4EBF24}" type="slidenum">
              <a:rPr lang="en-US" altLang="en-US" smtClean="0"/>
              <a:pPr eaLnBrk="1" hangingPunct="1"/>
              <a:t>64</a:t>
            </a:fld>
            <a:endParaRPr lang="es-ES" altLang="en-US" smtClean="0"/>
          </a:p>
        </p:txBody>
      </p:sp>
      <p:sp>
        <p:nvSpPr>
          <p:cNvPr id="176131" name="Rectangle 2"/>
          <p:cNvSpPr>
            <a:spLocks noGrp="1" noRot="1" noChangeAspect="1" noChangeArrowheads="1" noTextEdit="1"/>
          </p:cNvSpPr>
          <p:nvPr>
            <p:ph type="sldImg"/>
          </p:nvPr>
        </p:nvSpPr>
        <p:spPr>
          <a:xfrm>
            <a:off x="1241425" y="741363"/>
            <a:ext cx="4538663" cy="3403600"/>
          </a:xfrm>
          <a:ln/>
        </p:spPr>
      </p:sp>
      <p:sp>
        <p:nvSpPr>
          <p:cNvPr id="176132" name="Rectangle 3"/>
          <p:cNvSpPr>
            <a:spLocks noGrp="1" noChangeArrowheads="1"/>
          </p:cNvSpPr>
          <p:nvPr>
            <p:ph type="body" idx="1"/>
          </p:nvPr>
        </p:nvSpPr>
        <p:spPr>
          <a:xfrm>
            <a:off x="936625" y="4418013"/>
            <a:ext cx="5146675" cy="41894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1225" eaLnBrk="1" hangingPunct="1"/>
            <a:r>
              <a:rPr lang="en-US" altLang="en-US" b="1" smtClean="0">
                <a:latin typeface="Arial" pitchFamily="34" charset="0"/>
              </a:rPr>
              <a:t>Notas:</a:t>
            </a:r>
            <a:endParaRPr lang="es-ES" altLang="en-US" b="1" smtClean="0">
              <a:latin typeface="Arial" pitchFamily="34"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36064B21-FE45-4CDD-A735-1D666FBAD071}" type="slidenum">
              <a:rPr lang="en-US" altLang="en-US" smtClean="0"/>
              <a:pPr eaLnBrk="1" hangingPunct="1"/>
              <a:t>65</a:t>
            </a:fld>
            <a:endParaRPr lang="es-ES" altLang="en-US" smtClean="0"/>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endParaRPr lang="es-ES" altLang="en-US" smtClean="0">
              <a:latin typeface="Arial" pitchFamily="34"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65331629-E4AC-46AA-8B30-57426F5AB9D6}" type="slidenum">
              <a:rPr lang="en-US" altLang="en-US" smtClean="0"/>
              <a:pPr eaLnBrk="1" hangingPunct="1"/>
              <a:t>66</a:t>
            </a:fld>
            <a:endParaRPr lang="es-ES" altLang="en-US" smtClean="0"/>
          </a:p>
        </p:txBody>
      </p:sp>
      <p:sp>
        <p:nvSpPr>
          <p:cNvPr id="178179" name="Rectangle 2"/>
          <p:cNvSpPr>
            <a:spLocks noGrp="1" noRot="1" noChangeAspect="1" noChangeArrowheads="1" noTextEdit="1"/>
          </p:cNvSpPr>
          <p:nvPr>
            <p:ph type="sldImg"/>
          </p:nvPr>
        </p:nvSpPr>
        <p:spPr>
          <a:xfrm>
            <a:off x="1241425" y="741363"/>
            <a:ext cx="4538663" cy="3403600"/>
          </a:xfrm>
          <a:ln/>
        </p:spPr>
      </p:sp>
      <p:sp>
        <p:nvSpPr>
          <p:cNvPr id="178180" name="Rectangle 3"/>
          <p:cNvSpPr>
            <a:spLocks noGrp="1" noChangeArrowheads="1"/>
          </p:cNvSpPr>
          <p:nvPr>
            <p:ph type="body" idx="1"/>
          </p:nvPr>
        </p:nvSpPr>
        <p:spPr>
          <a:xfrm>
            <a:off x="936625" y="4418013"/>
            <a:ext cx="5146675" cy="41894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1225" eaLnBrk="1" hangingPunct="1"/>
            <a:r>
              <a:rPr lang="en-US" altLang="en-US" b="1" smtClean="0">
                <a:latin typeface="Arial" pitchFamily="34" charset="0"/>
              </a:rPr>
              <a:t>Notas:</a:t>
            </a:r>
            <a:endParaRPr lang="es-ES" altLang="en-US" b="1" smtClean="0">
              <a:latin typeface="Arial" pitchFamily="34"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42C1E350-707A-4B5F-8003-FC981FEAB9F6}" type="slidenum">
              <a:rPr lang="en-US" altLang="en-US" smtClean="0"/>
              <a:pPr eaLnBrk="1" hangingPunct="1"/>
              <a:t>67</a:t>
            </a:fld>
            <a:endParaRPr lang="es-ES" altLang="en-US" smtClean="0"/>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xfrm>
            <a:off x="936625" y="4419600"/>
            <a:ext cx="5146675" cy="4187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endParaRPr lang="es-ES" altLang="en-US" b="1" smtClean="0">
              <a:latin typeface="Arial"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74146CC4-3A9B-49BA-ABA2-8C8585B94D2F}" type="slidenum">
              <a:rPr lang="en-US" altLang="en-US" smtClean="0"/>
              <a:pPr eaLnBrk="1" hangingPunct="1"/>
              <a:t>68</a:t>
            </a:fld>
            <a:endParaRPr lang="es-ES" altLang="en-US" smtClean="0"/>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xfrm>
            <a:off x="936625" y="4419600"/>
            <a:ext cx="5146675" cy="4187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endParaRPr lang="es-ES" altLang="en-US" b="1" smtClean="0">
              <a:latin typeface="Arial"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25ED5D5E-1BA7-4C27-AE5D-728509B0A078}" type="slidenum">
              <a:rPr lang="en-US" altLang="en-US" smtClean="0"/>
              <a:pPr eaLnBrk="1" hangingPunct="1"/>
              <a:t>69</a:t>
            </a:fld>
            <a:endParaRPr lang="es-ES" altLang="en-US" smtClean="0"/>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xfrm>
            <a:off x="936625" y="4419600"/>
            <a:ext cx="5146675" cy="4187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endParaRPr lang="es-ES" altLang="en-US" b="1" smtClean="0">
              <a:latin typeface="Arial" pitchFamily="34"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EE66D99E-1849-4A14-89C9-438F76F7244E}" type="slidenum">
              <a:rPr lang="en-US" altLang="en-US" smtClean="0"/>
              <a:pPr eaLnBrk="1" hangingPunct="1"/>
              <a:t>70</a:t>
            </a:fld>
            <a:endParaRPr lang="es-ES" altLang="en-US" smtClean="0"/>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xfrm>
            <a:off x="936625" y="4419600"/>
            <a:ext cx="5146675" cy="4187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endParaRPr lang="es-ES" altLang="en-US" b="1" smtClean="0">
              <a:latin typeface="Arial" pitchFamily="34"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40B40DAB-AEC4-4FB4-94E7-03579D9DC4F9}" type="slidenum">
              <a:rPr lang="en-US" altLang="en-US" smtClean="0"/>
              <a:pPr eaLnBrk="1" hangingPunct="1"/>
              <a:t>71</a:t>
            </a:fld>
            <a:endParaRPr lang="es-ES" altLang="en-US" smtClean="0"/>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xfrm>
            <a:off x="936625" y="4419600"/>
            <a:ext cx="5146675" cy="4187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endParaRPr lang="es-ES" altLang="en-US" b="1" smtClean="0">
              <a:latin typeface="Arial" pitchFamily="34"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DC672536-FFE7-4F23-8833-1D89C365815E}" type="slidenum">
              <a:rPr lang="en-US" altLang="en-US" smtClean="0"/>
              <a:pPr eaLnBrk="1" hangingPunct="1"/>
              <a:t>72</a:t>
            </a:fld>
            <a:endParaRPr lang="es-ES" altLang="en-US" smtClean="0"/>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xfrm>
            <a:off x="936625" y="4419600"/>
            <a:ext cx="5146675" cy="4187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endParaRPr lang="es-ES" altLang="en-US" b="1" smtClean="0">
              <a:latin typeface="Arial" pitchFamily="34"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9FF910FD-7CED-499D-9257-6CA4D68A525E}" type="slidenum">
              <a:rPr lang="en-US" altLang="en-US" smtClean="0"/>
              <a:pPr eaLnBrk="1" hangingPunct="1"/>
              <a:t>73</a:t>
            </a:fld>
            <a:endParaRPr lang="es-ES" altLang="en-US" smtClean="0"/>
          </a:p>
        </p:txBody>
      </p:sp>
      <p:sp>
        <p:nvSpPr>
          <p:cNvPr id="185347" name="Rectangle 2"/>
          <p:cNvSpPr>
            <a:spLocks noGrp="1" noRot="1" noChangeAspect="1" noChangeArrowheads="1" noTextEdit="1"/>
          </p:cNvSpPr>
          <p:nvPr>
            <p:ph type="sldImg"/>
          </p:nvPr>
        </p:nvSpPr>
        <p:spPr>
          <a:xfrm>
            <a:off x="1241425" y="741363"/>
            <a:ext cx="4538663" cy="3403600"/>
          </a:xfrm>
          <a:ln/>
        </p:spPr>
      </p:sp>
      <p:sp>
        <p:nvSpPr>
          <p:cNvPr id="185348" name="Rectangle 3"/>
          <p:cNvSpPr>
            <a:spLocks noGrp="1" noChangeArrowheads="1"/>
          </p:cNvSpPr>
          <p:nvPr>
            <p:ph type="body" idx="1"/>
          </p:nvPr>
        </p:nvSpPr>
        <p:spPr>
          <a:xfrm>
            <a:off x="936625" y="4418013"/>
            <a:ext cx="5146675" cy="41894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1225" eaLnBrk="1" hangingPunct="1"/>
            <a:r>
              <a:rPr lang="en-US" altLang="en-US" b="1" smtClean="0">
                <a:latin typeface="Arial" pitchFamily="34" charset="0"/>
              </a:rPr>
              <a:t>Notas:</a:t>
            </a:r>
            <a:endParaRPr lang="es-ES" altLang="en-US" b="1" smtClean="0">
              <a:latin typeface="Arial" pitchFamily="34"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8C2D5E23-185E-4705-A293-6D703E0F0E9C}" type="slidenum">
              <a:rPr lang="en-US" altLang="en-US" smtClean="0"/>
              <a:pPr eaLnBrk="1" hangingPunct="1"/>
              <a:t>74</a:t>
            </a:fld>
            <a:endParaRPr lang="es-ES" altLang="en-US" smtClean="0"/>
          </a:p>
        </p:txBody>
      </p:sp>
      <p:sp>
        <p:nvSpPr>
          <p:cNvPr id="186371" name="Rectangle 2"/>
          <p:cNvSpPr>
            <a:spLocks noGrp="1" noRot="1" noChangeAspect="1" noChangeArrowheads="1" noTextEdit="1"/>
          </p:cNvSpPr>
          <p:nvPr>
            <p:ph type="sldImg"/>
          </p:nvPr>
        </p:nvSpPr>
        <p:spPr>
          <a:xfrm>
            <a:off x="1241425" y="741363"/>
            <a:ext cx="4538663" cy="3403600"/>
          </a:xfrm>
          <a:ln/>
        </p:spPr>
      </p:sp>
      <p:sp>
        <p:nvSpPr>
          <p:cNvPr id="186372" name="Rectangle 3"/>
          <p:cNvSpPr>
            <a:spLocks noGrp="1" noChangeArrowheads="1"/>
          </p:cNvSpPr>
          <p:nvPr>
            <p:ph type="body" idx="1"/>
          </p:nvPr>
        </p:nvSpPr>
        <p:spPr>
          <a:xfrm>
            <a:off x="936625" y="4418013"/>
            <a:ext cx="5303838" cy="41894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1225" eaLnBrk="1" hangingPunct="1"/>
            <a:r>
              <a:rPr lang="en-US" altLang="en-US" b="1" smtClean="0">
                <a:latin typeface="Arial" pitchFamily="34" charset="0"/>
              </a:rPr>
              <a:t>Notas:</a:t>
            </a:r>
            <a:endParaRPr lang="es-ES" altLang="en-US" smtClean="0">
              <a:latin typeface="Arial" pitchFamily="34" charset="0"/>
            </a:endParaRPr>
          </a:p>
          <a:p>
            <a:pPr defTabSz="911225" eaLnBrk="1" hangingPunct="1"/>
            <a:r>
              <a:rPr lang="es-ES" altLang="en-US" smtClean="0">
                <a:latin typeface="Arial" pitchFamily="34" charset="0"/>
              </a:rPr>
              <a:t>Otros ejemplos:</a:t>
            </a:r>
          </a:p>
          <a:p>
            <a:pPr defTabSz="911225" eaLnBrk="1" hangingPunct="1">
              <a:buFontTx/>
              <a:buChar char="-"/>
            </a:pPr>
            <a:r>
              <a:rPr lang="es-ES" altLang="en-US" smtClean="0">
                <a:latin typeface="Arial" pitchFamily="34" charset="0"/>
              </a:rPr>
              <a:t>Cables del elevador</a:t>
            </a:r>
          </a:p>
          <a:p>
            <a:pPr defTabSz="911225" eaLnBrk="1" hangingPunct="1">
              <a:buFontTx/>
              <a:buChar char="-"/>
            </a:pPr>
            <a:r>
              <a:rPr lang="es-ES" altLang="en-US" smtClean="0">
                <a:latin typeface="Arial" pitchFamily="34" charset="0"/>
              </a:rPr>
              <a:t> Cableado de grúas y montacargas</a:t>
            </a:r>
          </a:p>
          <a:p>
            <a:pPr defTabSz="911225" eaLnBrk="1" hangingPunct="1">
              <a:buFontTx/>
              <a:buChar char="-"/>
            </a:pPr>
            <a:r>
              <a:rPr lang="es-ES" altLang="en-US" smtClean="0">
                <a:latin typeface="Arial" pitchFamily="34" charset="0"/>
              </a:rPr>
              <a:t> Prevención de la transmisión de ruidos o vibraciones</a:t>
            </a:r>
          </a:p>
          <a:p>
            <a:pPr defTabSz="911225" eaLnBrk="1" hangingPunct="1">
              <a:buFontTx/>
              <a:buChar char="-"/>
            </a:pPr>
            <a:r>
              <a:rPr lang="es-ES" altLang="en-US" smtClean="0">
                <a:latin typeface="Arial" pitchFamily="34" charset="0"/>
              </a:rPr>
              <a:t> Electrodomésticos en los que los medios de sujeción y las conexiones mecánicas están diseñadas para permitir retirarlos para mantenimiento y reparación</a:t>
            </a:r>
          </a:p>
          <a:p>
            <a:pPr defTabSz="911225" eaLnBrk="1" hangingPunct="1">
              <a:buFontTx/>
              <a:buChar char="-"/>
            </a:pPr>
            <a:r>
              <a:rPr lang="es-ES" altLang="en-US" smtClean="0">
                <a:latin typeface="Arial" pitchFamily="34" charset="0"/>
              </a:rPr>
              <a:t> Cables de procesamientos de datos aprobados como parte del sistema de procesamiento de datos</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05543259-ADA8-43D6-97AC-1BE756B22656}" type="slidenum">
              <a:rPr lang="en-US" altLang="en-US" smtClean="0"/>
              <a:pPr eaLnBrk="1" hangingPunct="1"/>
              <a:t>75</a:t>
            </a:fld>
            <a:endParaRPr lang="es-ES" altLang="en-US" smtClean="0"/>
          </a:p>
        </p:txBody>
      </p:sp>
      <p:sp>
        <p:nvSpPr>
          <p:cNvPr id="187395" name="Rectangle 2"/>
          <p:cNvSpPr>
            <a:spLocks noGrp="1" noRot="1" noChangeAspect="1" noChangeArrowheads="1" noTextEdit="1"/>
          </p:cNvSpPr>
          <p:nvPr>
            <p:ph type="sldImg"/>
          </p:nvPr>
        </p:nvSpPr>
        <p:spPr>
          <a:xfrm>
            <a:off x="1241425" y="741363"/>
            <a:ext cx="4538663" cy="3403600"/>
          </a:xfrm>
          <a:ln/>
        </p:spPr>
      </p:sp>
      <p:sp>
        <p:nvSpPr>
          <p:cNvPr id="187396" name="Rectangle 3"/>
          <p:cNvSpPr>
            <a:spLocks noGrp="1" noChangeArrowheads="1"/>
          </p:cNvSpPr>
          <p:nvPr>
            <p:ph type="body" idx="1"/>
          </p:nvPr>
        </p:nvSpPr>
        <p:spPr>
          <a:xfrm>
            <a:off x="936625" y="4418013"/>
            <a:ext cx="5146675" cy="41894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1225" eaLnBrk="1" hangingPunct="1"/>
            <a:r>
              <a:rPr lang="en-US" altLang="en-US" b="1" smtClean="0">
                <a:latin typeface="Arial" pitchFamily="34" charset="0"/>
              </a:rPr>
              <a:t>Notas:</a:t>
            </a:r>
            <a:endParaRPr lang="es-ES" altLang="en-US" b="1" smtClean="0">
              <a:latin typeface="Arial" pitchFamily="34"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Slide Image Placeholder 1"/>
          <p:cNvSpPr>
            <a:spLocks noGrp="1" noRot="1" noChangeAspect="1" noTextEdit="1"/>
          </p:cNvSpPr>
          <p:nvPr>
            <p:ph type="sldImg"/>
          </p:nvPr>
        </p:nvSpPr>
        <p:spPr>
          <a:ln/>
        </p:spPr>
      </p:sp>
      <p:sp>
        <p:nvSpPr>
          <p:cNvPr id="18841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p>
          <a:p>
            <a:pPr eaLnBrk="1" hangingPunct="1"/>
            <a:endParaRPr lang="es-ES" altLang="en-US" smtClean="0">
              <a:latin typeface="Arial" pitchFamily="34" charset="0"/>
            </a:endParaRPr>
          </a:p>
        </p:txBody>
      </p:sp>
      <p:sp>
        <p:nvSpPr>
          <p:cNvPr id="188420"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7A816289-4045-4602-9E2C-66923C370908}" type="slidenum">
              <a:rPr lang="en-US" altLang="en-US" smtClean="0"/>
              <a:pPr eaLnBrk="1" hangingPunct="1"/>
              <a:t>76</a:t>
            </a:fld>
            <a:endParaRPr lang="es-ES" altLang="en-US" smtClean="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B62A6369-0126-4025-87BD-F8B1D5ABA9E1}" type="slidenum">
              <a:rPr lang="en-US" altLang="en-US" smtClean="0"/>
              <a:pPr eaLnBrk="1" hangingPunct="1"/>
              <a:t>77</a:t>
            </a:fld>
            <a:endParaRPr lang="es-ES" altLang="en-US" smtClean="0"/>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B360BC76-00D4-4730-9351-7A1CCBDA88A4}" type="slidenum">
              <a:rPr lang="en-US" altLang="en-US" smtClean="0"/>
              <a:pPr eaLnBrk="1" hangingPunct="1"/>
              <a:t>78</a:t>
            </a:fld>
            <a:endParaRPr lang="es-ES" altLang="en-US" smtClean="0"/>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p>
          <a:p>
            <a:pPr eaLnBrk="1" hangingPunct="1"/>
            <a:r>
              <a:rPr lang="es-ES" altLang="en-US" smtClean="0">
                <a:latin typeface="Arial" pitchFamily="34" charset="0"/>
              </a:rPr>
              <a:t>Las explosiones de arco y los relámpagos de arco se pueden producir con cualquier tensión.</a:t>
            </a:r>
          </a:p>
          <a:p>
            <a:pPr eaLnBrk="1" hangingPunct="1"/>
            <a:r>
              <a:rPr lang="es-ES" altLang="en-US" smtClean="0">
                <a:latin typeface="Arial" pitchFamily="34" charset="0"/>
              </a:rPr>
              <a:t>Recuerde, esto no es una explosión a causa de una atmósfera peligrosa</a:t>
            </a:r>
          </a:p>
          <a:p>
            <a:pPr eaLnBrk="1" hangingPunct="1"/>
            <a:r>
              <a:rPr lang="es-ES" altLang="en-US" smtClean="0">
                <a:latin typeface="Arial" pitchFamily="34" charset="0"/>
              </a:rPr>
              <a:t>No hay gases ni vapores presentes en la atmósfera</a:t>
            </a:r>
          </a:p>
          <a:p>
            <a:pPr eaLnBrk="1" hangingPunct="1"/>
            <a:r>
              <a:rPr lang="es-ES" altLang="en-US" smtClean="0">
                <a:latin typeface="Arial" pitchFamily="34" charset="0"/>
              </a:rPr>
              <a:t>Esto es básicamente los efectos de la energía eléctrica</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E5F653FB-FFAE-450F-8407-51BDB09B2CCD}" type="slidenum">
              <a:rPr lang="en-US" altLang="en-US" smtClean="0"/>
              <a:pPr eaLnBrk="1" hangingPunct="1"/>
              <a:t>79</a:t>
            </a:fld>
            <a:endParaRPr lang="es-ES" altLang="en-US" smtClean="0"/>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endParaRPr lang="es-ES" altLang="en-US" b="1" smtClean="0">
              <a:latin typeface="Arial" pitchFamily="34"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DF5DD7FE-25F4-492E-85AB-D6751DDDD47F}" type="slidenum">
              <a:rPr lang="en-US" altLang="en-US" smtClean="0"/>
              <a:pPr eaLnBrk="1" hangingPunct="1"/>
              <a:t>80</a:t>
            </a:fld>
            <a:endParaRPr lang="es-ES" altLang="en-US" smtClean="0"/>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8604861F-8650-42DE-B7FD-A8C92F37C7F6}" type="slidenum">
              <a:rPr lang="en-US" altLang="en-US" smtClean="0"/>
              <a:pPr eaLnBrk="1" hangingPunct="1"/>
              <a:t>81</a:t>
            </a:fld>
            <a:endParaRPr lang="es-ES" altLang="en-US" smtClean="0"/>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endParaRPr lang="es-ES" altLang="en-US" b="1" smtClean="0">
              <a:latin typeface="Arial" pitchFamily="34" charset="0"/>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BE8A3E32-DF6B-4188-852C-F649AA90DB27}" type="slidenum">
              <a:rPr lang="en-US" altLang="en-US" smtClean="0"/>
              <a:pPr eaLnBrk="1" hangingPunct="1"/>
              <a:t>82</a:t>
            </a:fld>
            <a:endParaRPr lang="es-ES" altLang="en-US" smtClean="0"/>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r>
              <a:rPr lang="en-US" altLang="en-US" b="1" smtClean="0">
                <a:latin typeface="Arial" pitchFamily="34" charset="0"/>
              </a:rPr>
              <a:t>Notas:</a:t>
            </a:r>
            <a:endParaRPr lang="es-ES" altLang="en-US" b="1" smtClean="0">
              <a:latin typeface="Arial" pitchFamily="34" charset="0"/>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8CE71C4C-B477-4DF7-AB46-612D9FB2EEC6}" type="slidenum">
              <a:rPr lang="en-US" altLang="en-US" smtClean="0"/>
              <a:pPr eaLnBrk="1" hangingPunct="1"/>
              <a:t>83</a:t>
            </a:fld>
            <a:endParaRPr lang="es-ES" altLang="en-US" smtClean="0"/>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endParaRPr lang="es-ES" altLang="en-US" b="1" smtClean="0">
              <a:latin typeface="Arial" pitchFamily="34" charset="0"/>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7E119432-7951-4E7D-A421-11DDFF4D3BA5}" type="slidenum">
              <a:rPr lang="en-US" altLang="en-US" smtClean="0"/>
              <a:pPr eaLnBrk="1" hangingPunct="1"/>
              <a:t>84</a:t>
            </a:fld>
            <a:endParaRPr lang="es-ES" altLang="en-US" smtClean="0"/>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endParaRPr lang="es-ES" altLang="en-US" b="1" smtClean="0">
              <a:latin typeface="Arial" pitchFamily="34" charset="0"/>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54F3CD76-3115-4954-B1D1-5E4B194BFC2E}" type="slidenum">
              <a:rPr lang="en-US" altLang="en-US" smtClean="0"/>
              <a:pPr eaLnBrk="1" hangingPunct="1"/>
              <a:t>85</a:t>
            </a:fld>
            <a:endParaRPr lang="es-ES" altLang="en-US" smtClean="0"/>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4B4F5975-3E9E-48ED-A97D-19A2FA1C50ED}" type="slidenum">
              <a:rPr lang="en-US" altLang="en-US" smtClean="0"/>
              <a:pPr eaLnBrk="1" hangingPunct="1"/>
              <a:t>86</a:t>
            </a:fld>
            <a:endParaRPr lang="es-ES" altLang="en-US" smtClean="0"/>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00D1C6F7-0AA1-48EE-848A-D33F78D982C4}" type="slidenum">
              <a:rPr lang="en-US" altLang="en-US" smtClean="0"/>
              <a:pPr eaLnBrk="1" hangingPunct="1"/>
              <a:t>87</a:t>
            </a:fld>
            <a:endParaRPr lang="es-ES" altLang="en-US" smtClean="0"/>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endParaRPr lang="es-ES" altLang="en-US" b="1" smtClean="0">
              <a:latin typeface="Arial" pitchFamily="34" charset="0"/>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0FE2232D-4F37-4652-9E7B-9EDE4FDBE892}" type="slidenum">
              <a:rPr lang="en-US" altLang="en-US" smtClean="0"/>
              <a:pPr eaLnBrk="1" hangingPunct="1"/>
              <a:t>88</a:t>
            </a:fld>
            <a:endParaRPr lang="es-ES" altLang="en-US" smtClean="0"/>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endParaRPr lang="es-ES" altLang="en-US" b="1" smtClean="0">
              <a:latin typeface="Arial" pitchFamily="34" charset="0"/>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2B201D1F-9E83-4096-91B9-91C150DE7D79}" type="slidenum">
              <a:rPr lang="en-US" altLang="en-US" smtClean="0"/>
              <a:pPr eaLnBrk="1" hangingPunct="1"/>
              <a:t>89</a:t>
            </a:fld>
            <a:endParaRPr lang="es-ES" altLang="en-US" smtClean="0"/>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F9E6C3C2-0E87-4D6D-94F1-189C95AE5C84}" type="slidenum">
              <a:rPr lang="en-US" altLang="en-US" smtClean="0"/>
              <a:pPr eaLnBrk="1" hangingPunct="1"/>
              <a:t>90</a:t>
            </a:fld>
            <a:endParaRPr lang="es-ES" altLang="en-US" smtClean="0"/>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endParaRPr lang="es-ES" altLang="en-US" b="1" smtClean="0">
              <a:latin typeface="Arial" pitchFamily="34" charset="0"/>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291AEECC-77D9-4DC4-8441-D6E606E7AD8A}" type="slidenum">
              <a:rPr lang="en-US" altLang="en-US" smtClean="0"/>
              <a:pPr eaLnBrk="1" hangingPunct="1"/>
              <a:t>91</a:t>
            </a:fld>
            <a:endParaRPr lang="es-ES" altLang="en-US" smtClean="0"/>
          </a:p>
        </p:txBody>
      </p:sp>
      <p:sp>
        <p:nvSpPr>
          <p:cNvPr id="203779" name="Rectangle 2"/>
          <p:cNvSpPr>
            <a:spLocks noGrp="1" noRot="1" noChangeAspect="1" noChangeArrowheads="1" noTextEdit="1"/>
          </p:cNvSpPr>
          <p:nvPr>
            <p:ph type="sldImg"/>
          </p:nvPr>
        </p:nvSpPr>
        <p:spPr>
          <a:ln/>
        </p:spPr>
      </p:sp>
      <p:sp>
        <p:nvSpPr>
          <p:cNvPr id="2037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F12A89BF-D29D-454A-BA64-974FA310CDEE}" type="slidenum">
              <a:rPr lang="en-US" altLang="en-US" smtClean="0"/>
              <a:pPr eaLnBrk="1" hangingPunct="1"/>
              <a:t>92</a:t>
            </a:fld>
            <a:endParaRPr lang="es-ES" altLang="en-US" smtClean="0"/>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EC0E228B-06FF-4301-9C46-964089252434}" type="slidenum">
              <a:rPr lang="en-US" altLang="en-US" smtClean="0"/>
              <a:pPr eaLnBrk="1" hangingPunct="1"/>
              <a:t>93</a:t>
            </a:fld>
            <a:endParaRPr lang="es-ES" altLang="en-US" smtClean="0"/>
          </a:p>
        </p:txBody>
      </p:sp>
      <p:sp>
        <p:nvSpPr>
          <p:cNvPr id="205827" name="Rectangle 2"/>
          <p:cNvSpPr>
            <a:spLocks noGrp="1" noRot="1" noChangeAspect="1" noChangeArrowheads="1" noTextEdit="1"/>
          </p:cNvSpPr>
          <p:nvPr>
            <p:ph type="sldImg"/>
          </p:nvPr>
        </p:nvSpPr>
        <p:spPr>
          <a:ln/>
        </p:spPr>
      </p:sp>
      <p:sp>
        <p:nvSpPr>
          <p:cNvPr id="2058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63BC0AD7-DFEA-4059-BA7B-6F4A12FFBE22}" type="slidenum">
              <a:rPr lang="en-US" altLang="en-US" smtClean="0"/>
              <a:pPr eaLnBrk="1" hangingPunct="1"/>
              <a:t>94</a:t>
            </a:fld>
            <a:endParaRPr lang="es-ES" altLang="en-US" smtClean="0"/>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endParaRPr lang="es-ES" altLang="en-US" b="1" smtClean="0">
              <a:latin typeface="Arial" pitchFamily="34" charset="0"/>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751FBE67-BB03-4A5D-B1CD-416D623D11B9}" type="slidenum">
              <a:rPr lang="en-US" altLang="en-US" smtClean="0"/>
              <a:pPr eaLnBrk="1" hangingPunct="1"/>
              <a:t>95</a:t>
            </a:fld>
            <a:endParaRPr lang="es-ES" altLang="en-US" smtClean="0"/>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endParaRPr lang="es-ES" altLang="en-US" b="1" smtClean="0">
              <a:latin typeface="Arial" pitchFamily="34" charset="0"/>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98B521EC-8896-47EE-95C3-FC3416A4808F}" type="slidenum">
              <a:rPr lang="en-US" altLang="en-US" smtClean="0"/>
              <a:pPr eaLnBrk="1" hangingPunct="1"/>
              <a:t>96</a:t>
            </a:fld>
            <a:endParaRPr lang="es-ES" altLang="en-US" smtClean="0"/>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p>
          <a:p>
            <a:pPr eaLnBrk="1" hangingPunct="1"/>
            <a:endParaRPr lang="es-ES" altLang="en-US" smtClean="0">
              <a:latin typeface="Arial" pitchFamily="34" charset="0"/>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92DCFBF7-4457-41ED-97EB-3F82498D11B5}" type="slidenum">
              <a:rPr lang="en-US" altLang="en-US" smtClean="0"/>
              <a:pPr eaLnBrk="1" hangingPunct="1"/>
              <a:t>97</a:t>
            </a:fld>
            <a:endParaRPr lang="es-ES" altLang="en-US" smtClean="0"/>
          </a:p>
        </p:txBody>
      </p:sp>
      <p:sp>
        <p:nvSpPr>
          <p:cNvPr id="209923" name="Rectangle 2"/>
          <p:cNvSpPr>
            <a:spLocks noGrp="1" noRot="1" noChangeAspect="1" noChangeArrowheads="1" noTextEdit="1"/>
          </p:cNvSpPr>
          <p:nvPr>
            <p:ph type="sldImg"/>
          </p:nvPr>
        </p:nvSpPr>
        <p:spPr>
          <a:xfrm>
            <a:off x="1241425" y="741363"/>
            <a:ext cx="4538663" cy="3403600"/>
          </a:xfrm>
          <a:ln/>
        </p:spPr>
      </p:sp>
      <p:sp>
        <p:nvSpPr>
          <p:cNvPr id="209924" name="Rectangle 3"/>
          <p:cNvSpPr>
            <a:spLocks noGrp="1" noChangeArrowheads="1"/>
          </p:cNvSpPr>
          <p:nvPr>
            <p:ph type="body" idx="1"/>
          </p:nvPr>
        </p:nvSpPr>
        <p:spPr>
          <a:xfrm>
            <a:off x="936625" y="4418013"/>
            <a:ext cx="5146675" cy="41894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1225" eaLnBrk="1" hangingPunct="1"/>
            <a:r>
              <a:rPr lang="en-US" altLang="en-US" b="1" smtClean="0">
                <a:latin typeface="Arial" pitchFamily="34" charset="0"/>
              </a:rPr>
              <a:t>Notas:</a:t>
            </a:r>
          </a:p>
          <a:p>
            <a:pPr defTabSz="911225" eaLnBrk="1" hangingPunct="1"/>
            <a:endParaRPr lang="es-ES" altLang="en-US" smtClean="0">
              <a:latin typeface="Arial" pitchFamily="34" charset="0"/>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89E3B272-2A52-4C9F-B136-C662ECA9A4C6}" type="slidenum">
              <a:rPr lang="en-US" altLang="en-US" smtClean="0"/>
              <a:pPr eaLnBrk="1" hangingPunct="1"/>
              <a:t>98</a:t>
            </a:fld>
            <a:endParaRPr lang="es-ES" altLang="en-US" smtClean="0"/>
          </a:p>
        </p:txBody>
      </p:sp>
      <p:sp>
        <p:nvSpPr>
          <p:cNvPr id="210947" name="Rectangle 2"/>
          <p:cNvSpPr>
            <a:spLocks noGrp="1" noRot="1" noChangeAspect="1" noChangeArrowheads="1" noTextEdit="1"/>
          </p:cNvSpPr>
          <p:nvPr>
            <p:ph type="sldImg"/>
          </p:nvPr>
        </p:nvSpPr>
        <p:spPr>
          <a:xfrm>
            <a:off x="1241425" y="741363"/>
            <a:ext cx="4538663" cy="3403600"/>
          </a:xfrm>
          <a:ln/>
        </p:spPr>
      </p:sp>
      <p:sp>
        <p:nvSpPr>
          <p:cNvPr id="210948" name="Rectangle 3"/>
          <p:cNvSpPr>
            <a:spLocks noGrp="1" noChangeArrowheads="1"/>
          </p:cNvSpPr>
          <p:nvPr>
            <p:ph type="body" idx="1"/>
          </p:nvPr>
        </p:nvSpPr>
        <p:spPr>
          <a:xfrm>
            <a:off x="936625" y="4418013"/>
            <a:ext cx="5381625" cy="41894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1225" eaLnBrk="1" hangingPunct="1"/>
            <a:r>
              <a:rPr lang="en-US" altLang="en-US" b="1" smtClean="0">
                <a:latin typeface="Arial" pitchFamily="34" charset="0"/>
              </a:rPr>
              <a:t>Notas:</a:t>
            </a:r>
          </a:p>
          <a:p>
            <a:pPr defTabSz="911225" eaLnBrk="1" hangingPunct="1"/>
            <a:r>
              <a:rPr lang="es-ES" altLang="en-US" smtClean="0">
                <a:latin typeface="Arial" pitchFamily="34" charset="0"/>
              </a:rPr>
              <a:t>Los requisitos de las prácticas laborales relacionadas con la seguridad eléctrica de la OSHA en 29 CFR 1910.331-.335.</a:t>
            </a:r>
          </a:p>
          <a:p>
            <a:pPr defTabSz="911225" eaLnBrk="1" hangingPunct="1"/>
            <a:endParaRPr lang="es-ES" altLang="en-US" smtClean="0">
              <a:latin typeface="Arial" pitchFamily="34" charset="0"/>
            </a:endParaRPr>
          </a:p>
          <a:p>
            <a:pPr defTabSz="911225" eaLnBrk="1" hangingPunct="1"/>
            <a:r>
              <a:rPr lang="en-US" altLang="en-US" u="sng" smtClean="0">
                <a:latin typeface="Arial" pitchFamily="34" charset="0"/>
              </a:rPr>
              <a:t>Desactivar equipos eléctricos</a:t>
            </a:r>
            <a:r>
              <a:rPr lang="es-ES" altLang="en-US" smtClean="0">
                <a:latin typeface="Arial" pitchFamily="34" charset="0"/>
              </a:rPr>
              <a:t>.  El arranque repentino accidental o imprevisto de los equipos eléctricos puede ocasionar lesiones graves o la muerte.  Antes de que se realice CUALQUIER inspección o reparación, se debe apagar la corriente desde la caja del interruptor y se debe colocar el interruptor con candado en la posición OFF (apagado).  Al mismo tiempo, el interruptor o los controles de la máquina u otros equipos que se bloqueen deben estar etiquetados de manera segura para que indiquen en qué equipos o circuitos se está trabajando.</a:t>
            </a:r>
          </a:p>
          <a:p>
            <a:pPr defTabSz="911225" eaLnBrk="1" hangingPunct="1"/>
            <a:endParaRPr lang="es-ES" altLang="en-US" smtClean="0">
              <a:latin typeface="Arial" pitchFamily="34" charset="0"/>
            </a:endParaRPr>
          </a:p>
          <a:p>
            <a:pPr defTabSz="911225" eaLnBrk="1" hangingPunct="1"/>
            <a:r>
              <a:rPr lang="es-ES" altLang="en-US" smtClean="0">
                <a:latin typeface="Arial" pitchFamily="34" charset="0"/>
              </a:rPr>
              <a:t>Si desea más información sobre la norma de bloqueo/etiquetado (LOTO), 1910.147, consulte el programa de capacitación interactiva de bloqueo/etiquetado del sitio Web de la OSHA, </a:t>
            </a:r>
            <a:r>
              <a:rPr lang="en-US" altLang="en-US" u="sng" smtClean="0">
                <a:latin typeface="Arial" pitchFamily="34" charset="0"/>
              </a:rPr>
              <a:t>www.osha.gov</a:t>
            </a:r>
            <a:r>
              <a:rPr lang="es-ES" altLang="en-US" smtClean="0">
                <a:latin typeface="Arial" pitchFamily="34" charset="0"/>
              </a:rPr>
              <a:t> donde encontrará esta referencia en “OSHA Advisors” (asesores de la OSHA).</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90EBEFA8-FD3D-422C-8463-C3C3989378ED}" type="slidenum">
              <a:rPr lang="en-US" altLang="en-US" smtClean="0"/>
              <a:pPr eaLnBrk="1" hangingPunct="1"/>
              <a:t>99</a:t>
            </a:fld>
            <a:endParaRPr lang="es-ES" altLang="en-US" smtClean="0"/>
          </a:p>
        </p:txBody>
      </p:sp>
      <p:sp>
        <p:nvSpPr>
          <p:cNvPr id="211971" name="Rectangle 2"/>
          <p:cNvSpPr>
            <a:spLocks noGrp="1" noRot="1" noChangeAspect="1" noChangeArrowheads="1" noTextEdit="1"/>
          </p:cNvSpPr>
          <p:nvPr>
            <p:ph type="sldImg"/>
          </p:nvPr>
        </p:nvSpPr>
        <p:spPr>
          <a:xfrm>
            <a:off x="1241425" y="741363"/>
            <a:ext cx="4538663" cy="3403600"/>
          </a:xfrm>
          <a:ln/>
        </p:spPr>
      </p:sp>
      <p:sp>
        <p:nvSpPr>
          <p:cNvPr id="211972" name="Rectangle 3"/>
          <p:cNvSpPr>
            <a:spLocks noGrp="1" noChangeArrowheads="1"/>
          </p:cNvSpPr>
          <p:nvPr>
            <p:ph type="body" idx="1"/>
          </p:nvPr>
        </p:nvSpPr>
        <p:spPr>
          <a:xfrm>
            <a:off x="936625" y="4418013"/>
            <a:ext cx="5146675" cy="41894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1225" eaLnBrk="1" hangingPunct="1"/>
            <a:r>
              <a:rPr lang="en-US" altLang="en-US" b="1" smtClean="0">
                <a:latin typeface="Arial" pitchFamily="34" charset="0"/>
              </a:rPr>
              <a:t>Notas:</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itchFamily="34" charset="0"/>
                <a:ea typeface="MS PGothic" pitchFamily="34" charset="-128"/>
              </a:defRPr>
            </a:lvl1pPr>
            <a:lvl2pPr marL="742950" indent="-285750" defTabSz="933450" eaLnBrk="0" hangingPunct="0">
              <a:defRPr>
                <a:solidFill>
                  <a:schemeClr val="tx1"/>
                </a:solidFill>
                <a:latin typeface="Arial" pitchFamily="34" charset="0"/>
                <a:ea typeface="MS PGothic" pitchFamily="34" charset="-128"/>
              </a:defRPr>
            </a:lvl2pPr>
            <a:lvl3pPr marL="1143000" indent="-228600" defTabSz="933450" eaLnBrk="0" hangingPunct="0">
              <a:defRPr>
                <a:solidFill>
                  <a:schemeClr val="tx1"/>
                </a:solidFill>
                <a:latin typeface="Arial" pitchFamily="34" charset="0"/>
                <a:ea typeface="MS PGothic" pitchFamily="34" charset="-128"/>
              </a:defRPr>
            </a:lvl3pPr>
            <a:lvl4pPr marL="1600200" indent="-228600" defTabSz="933450" eaLnBrk="0" hangingPunct="0">
              <a:defRPr>
                <a:solidFill>
                  <a:schemeClr val="tx1"/>
                </a:solidFill>
                <a:latin typeface="Arial" pitchFamily="34" charset="0"/>
                <a:ea typeface="MS PGothic" pitchFamily="34" charset="-128"/>
              </a:defRPr>
            </a:lvl4pPr>
            <a:lvl5pPr marL="2057400" indent="-228600" defTabSz="933450" eaLnBrk="0" hangingPunct="0">
              <a:defRPr>
                <a:solidFill>
                  <a:schemeClr val="tx1"/>
                </a:solidFill>
                <a:latin typeface="Arial" pitchFamily="34" charset="0"/>
                <a:ea typeface="MS PGothic" pitchFamily="34" charset="-128"/>
              </a:defRPr>
            </a:lvl5pPr>
            <a:lvl6pPr marL="2514600" indent="-228600" defTabSz="93345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93345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93345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93345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D6570C0C-8311-449E-BD75-332EDC1B66EC}" type="slidenum">
              <a:rPr lang="en-US" altLang="en-US" smtClean="0"/>
              <a:pPr eaLnBrk="1" hangingPunct="1"/>
              <a:t>100</a:t>
            </a:fld>
            <a:endParaRPr lang="es-ES" altLang="en-US" smtClean="0"/>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xfrm>
            <a:off x="936625" y="4419600"/>
            <a:ext cx="5146675" cy="4187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latin typeface="Arial" pitchFamily="34" charset="0"/>
              </a:rPr>
              <a:t>Notas:</a:t>
            </a:r>
            <a:endParaRPr lang="es-ES" altLang="en-US" b="1"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a:t>Safety &amp; Health Consultation</a:t>
            </a:r>
            <a:endParaRPr lang="en-US" sz="1400"/>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F6126EA-456D-44A6-90F1-0E871302774F}" type="slidenum">
              <a:rPr lang="en-US"/>
              <a:pPr>
                <a:defRPr/>
              </a:pPr>
              <a:t>‹#›</a:t>
            </a:fld>
            <a:endParaRPr lang="en-US"/>
          </a:p>
        </p:txBody>
      </p:sp>
    </p:spTree>
    <p:extLst>
      <p:ext uri="{BB962C8B-B14F-4D97-AF65-F5344CB8AC3E}">
        <p14:creationId xmlns:p14="http://schemas.microsoft.com/office/powerpoint/2010/main" val="3144632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a:t>Safety &amp; Health Consultation</a:t>
            </a:r>
            <a:endParaRPr lang="en-US" sz="1400"/>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52EE2A0-D0DF-473E-9D6C-0F98BAA3BCBA}" type="slidenum">
              <a:rPr lang="en-US"/>
              <a:pPr>
                <a:defRPr/>
              </a:pPr>
              <a:t>‹#›</a:t>
            </a:fld>
            <a:endParaRPr lang="en-US"/>
          </a:p>
        </p:txBody>
      </p:sp>
    </p:spTree>
    <p:extLst>
      <p:ext uri="{BB962C8B-B14F-4D97-AF65-F5344CB8AC3E}">
        <p14:creationId xmlns:p14="http://schemas.microsoft.com/office/powerpoint/2010/main" val="17156524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r>
              <a:rPr lang="en-US"/>
              <a:t>Safety &amp; Health Consultation</a:t>
            </a:r>
            <a:endParaRPr lang="en-US" sz="1400"/>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5DC798E-9151-4BE7-8CBC-1581B10DCFB5}" type="slidenum">
              <a:rPr lang="en-US"/>
              <a:pPr>
                <a:defRPr/>
              </a:pPr>
              <a:t>‹#›</a:t>
            </a:fld>
            <a:endParaRPr lang="en-US"/>
          </a:p>
        </p:txBody>
      </p:sp>
    </p:spTree>
    <p:extLst>
      <p:ext uri="{BB962C8B-B14F-4D97-AF65-F5344CB8AC3E}">
        <p14:creationId xmlns:p14="http://schemas.microsoft.com/office/powerpoint/2010/main" val="6629109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r>
              <a:rPr lang="en-US"/>
              <a:t>Safety &amp; Health Consultation</a:t>
            </a:r>
            <a:endParaRPr lang="en-US" sz="1400"/>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A93089E-87AA-48EA-B21F-37518925D68A}" type="slidenum">
              <a:rPr lang="en-US"/>
              <a:pPr>
                <a:defRPr/>
              </a:pPr>
              <a:t>‹#›</a:t>
            </a:fld>
            <a:endParaRPr lang="en-US"/>
          </a:p>
        </p:txBody>
      </p:sp>
    </p:spTree>
    <p:extLst>
      <p:ext uri="{BB962C8B-B14F-4D97-AF65-F5344CB8AC3E}">
        <p14:creationId xmlns:p14="http://schemas.microsoft.com/office/powerpoint/2010/main" val="39085524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r>
              <a:rPr lang="en-US"/>
              <a:t>Safety &amp; Health Consultation</a:t>
            </a:r>
            <a:endParaRPr lang="en-US" sz="1400"/>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627FE0F9-59FC-4C3A-8F2F-A906671F4231}" type="slidenum">
              <a:rPr lang="en-US"/>
              <a:pPr>
                <a:defRPr/>
              </a:pPr>
              <a:t>‹#›</a:t>
            </a:fld>
            <a:endParaRPr lang="en-US"/>
          </a:p>
        </p:txBody>
      </p:sp>
    </p:spTree>
    <p:extLst>
      <p:ext uri="{BB962C8B-B14F-4D97-AF65-F5344CB8AC3E}">
        <p14:creationId xmlns:p14="http://schemas.microsoft.com/office/powerpoint/2010/main" val="36451469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r>
              <a:rPr lang="en-US"/>
              <a:t>Safety &amp; Health Consultation</a:t>
            </a:r>
            <a:endParaRPr lang="en-US" sz="1400"/>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A6F933D7-79AB-4A36-80E8-0E61BC10C609}" type="slidenum">
              <a:rPr lang="en-US"/>
              <a:pPr>
                <a:defRPr/>
              </a:pPr>
              <a:t>‹#›</a:t>
            </a:fld>
            <a:endParaRPr lang="en-US"/>
          </a:p>
        </p:txBody>
      </p:sp>
    </p:spTree>
    <p:extLst>
      <p:ext uri="{BB962C8B-B14F-4D97-AF65-F5344CB8AC3E}">
        <p14:creationId xmlns:p14="http://schemas.microsoft.com/office/powerpoint/2010/main" val="11164466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r>
              <a:rPr lang="en-US"/>
              <a:t>Safety &amp; Health Consultation</a:t>
            </a:r>
            <a:endParaRPr lang="en-US" sz="1400"/>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A07C2EBF-03ED-439A-BD17-C095AEB356A9}" type="slidenum">
              <a:rPr lang="en-US"/>
              <a:pPr>
                <a:defRPr/>
              </a:pPr>
              <a:t>‹#›</a:t>
            </a:fld>
            <a:endParaRPr lang="en-US"/>
          </a:p>
        </p:txBody>
      </p:sp>
    </p:spTree>
    <p:extLst>
      <p:ext uri="{BB962C8B-B14F-4D97-AF65-F5344CB8AC3E}">
        <p14:creationId xmlns:p14="http://schemas.microsoft.com/office/powerpoint/2010/main" val="21060365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t>Safety &amp; Health Consultation</a:t>
            </a:r>
            <a:endParaRPr lang="en-US" sz="1400"/>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0538D14-3CCA-40C3-BBD4-456107214F12}" type="slidenum">
              <a:rPr lang="en-US"/>
              <a:pPr>
                <a:defRPr/>
              </a:pPr>
              <a:t>‹#›</a:t>
            </a:fld>
            <a:endParaRPr lang="en-US"/>
          </a:p>
        </p:txBody>
      </p:sp>
    </p:spTree>
    <p:extLst>
      <p:ext uri="{BB962C8B-B14F-4D97-AF65-F5344CB8AC3E}">
        <p14:creationId xmlns:p14="http://schemas.microsoft.com/office/powerpoint/2010/main" val="24848196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t>Safety &amp; Health Consultation</a:t>
            </a:r>
            <a:endParaRPr lang="en-US" sz="1400"/>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7F5EF41-A21C-44B9-A9F3-EA12C778994C}" type="slidenum">
              <a:rPr lang="en-US"/>
              <a:pPr>
                <a:defRPr/>
              </a:pPr>
              <a:t>‹#›</a:t>
            </a:fld>
            <a:endParaRPr lang="en-US"/>
          </a:p>
        </p:txBody>
      </p:sp>
    </p:spTree>
    <p:extLst>
      <p:ext uri="{BB962C8B-B14F-4D97-AF65-F5344CB8AC3E}">
        <p14:creationId xmlns:p14="http://schemas.microsoft.com/office/powerpoint/2010/main" val="33647182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a:t>Safety &amp; Health Consultation</a:t>
            </a:r>
            <a:endParaRPr lang="en-US" sz="1400"/>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7CFC093-B7D3-4EF4-B88A-507595FE3554}" type="slidenum">
              <a:rPr lang="en-US"/>
              <a:pPr>
                <a:defRPr/>
              </a:pPr>
              <a:t>‹#›</a:t>
            </a:fld>
            <a:endParaRPr lang="en-US"/>
          </a:p>
        </p:txBody>
      </p:sp>
    </p:spTree>
    <p:extLst>
      <p:ext uri="{BB962C8B-B14F-4D97-AF65-F5344CB8AC3E}">
        <p14:creationId xmlns:p14="http://schemas.microsoft.com/office/powerpoint/2010/main" val="6772697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a:t>Safety &amp; Health Consultation</a:t>
            </a:r>
            <a:endParaRPr lang="en-US" sz="1400"/>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E208231-1183-4414-98DD-825443BF5188}" type="slidenum">
              <a:rPr lang="en-US"/>
              <a:pPr>
                <a:defRPr/>
              </a:pPr>
              <a:t>‹#›</a:t>
            </a:fld>
            <a:endParaRPr lang="en-US"/>
          </a:p>
        </p:txBody>
      </p:sp>
    </p:spTree>
    <p:extLst>
      <p:ext uri="{BB962C8B-B14F-4D97-AF65-F5344CB8AC3E}">
        <p14:creationId xmlns:p14="http://schemas.microsoft.com/office/powerpoint/2010/main" val="33561262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r>
              <a:rPr lang="en-US"/>
              <a:t>Safety &amp; Health Consultation</a:t>
            </a:r>
            <a:endParaRPr lang="en-US" sz="1400"/>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2CA782B7-EAE9-46D1-8BB1-95E23600919B}" type="slidenum">
              <a:rPr lang="en-US"/>
              <a:pPr>
                <a:defRPr/>
              </a:pPr>
              <a:t>‹#›</a:t>
            </a:fld>
            <a:endParaRPr lang="en-US"/>
          </a:p>
        </p:txBody>
      </p:sp>
    </p:spTree>
    <p:extLst>
      <p:ext uri="{BB962C8B-B14F-4D97-AF65-F5344CB8AC3E}">
        <p14:creationId xmlns:p14="http://schemas.microsoft.com/office/powerpoint/2010/main" val="7978959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latin typeface="Arial" pitchFamily="34" charset="0"/>
              </a:defRPr>
            </a:lvl1pPr>
          </a:lstStyle>
          <a:p>
            <a:pPr>
              <a:defRPr/>
            </a:pPr>
            <a:fld id="{BC9F1CCF-4083-4138-88CC-C7C6AB2BE71B}" type="datetime1">
              <a:rPr lang="en-US"/>
              <a:pPr>
                <a:defRPr/>
              </a:pPr>
              <a:t>11/3/2015</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pitchFamily="34" charset="0"/>
              </a:defRPr>
            </a:lvl1pPr>
          </a:lstStyle>
          <a:p>
            <a:pPr>
              <a:defRPr/>
            </a:pPr>
            <a:fld id="{5C94A175-7658-4C39-818A-C903EC2C6E55}" type="slidenum">
              <a:rPr lang="en-US"/>
              <a:pPr>
                <a:defRPr/>
              </a:pPr>
              <a:t>‹#›</a:t>
            </a:fld>
            <a:endParaRPr lang="en-US"/>
          </a:p>
        </p:txBody>
      </p:sp>
    </p:spTree>
    <p:extLst>
      <p:ext uri="{BB962C8B-B14F-4D97-AF65-F5344CB8AC3E}">
        <p14:creationId xmlns:p14="http://schemas.microsoft.com/office/powerpoint/2010/main" val="37726203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atin typeface="Arial" pitchFamily="34" charset="0"/>
              </a:defRPr>
            </a:lvl1pPr>
          </a:lstStyle>
          <a:p>
            <a:pPr>
              <a:defRPr/>
            </a:pPr>
            <a:fld id="{6B7D84D8-C618-4775-9785-79E82785A647}" type="datetime1">
              <a:rPr lang="en-US"/>
              <a:pPr>
                <a:defRPr/>
              </a:pPr>
              <a:t>11/3/2015</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pitchFamily="34" charset="0"/>
              </a:defRPr>
            </a:lvl1pPr>
          </a:lstStyle>
          <a:p>
            <a:pPr>
              <a:defRPr/>
            </a:pPr>
            <a:fld id="{B07906D8-C381-4361-B747-BB5C9D753095}" type="slidenum">
              <a:rPr lang="en-US"/>
              <a:pPr>
                <a:defRPr/>
              </a:pPr>
              <a:t>‹#›</a:t>
            </a:fld>
            <a:endParaRPr lang="en-US"/>
          </a:p>
        </p:txBody>
      </p:sp>
    </p:spTree>
    <p:extLst>
      <p:ext uri="{BB962C8B-B14F-4D97-AF65-F5344CB8AC3E}">
        <p14:creationId xmlns:p14="http://schemas.microsoft.com/office/powerpoint/2010/main" val="21173302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E5ECD9"/>
        </a:solidFill>
        <a:effectLst/>
      </p:bgPr>
    </p:bg>
    <p:spTree>
      <p:nvGrpSpPr>
        <p:cNvPr id="1" name=""/>
        <p:cNvGrpSpPr/>
        <p:nvPr/>
      </p:nvGrpSpPr>
      <p:grpSpPr>
        <a:xfrm>
          <a:off x="0" y="0"/>
          <a:ext cx="0" cy="0"/>
          <a:chOff x="0" y="0"/>
          <a:chExt cx="0" cy="0"/>
        </a:xfrm>
      </p:grpSpPr>
      <p:sp>
        <p:nvSpPr>
          <p:cNvPr id="3" name="Footer Placeholder 4"/>
          <p:cNvSpPr txBox="1">
            <a:spLocks/>
          </p:cNvSpPr>
          <p:nvPr userDrawn="1"/>
        </p:nvSpPr>
        <p:spPr>
          <a:xfrm>
            <a:off x="1905000" y="6134100"/>
            <a:ext cx="5181600" cy="304800"/>
          </a:xfrm>
          <a:prstGeom prst="rect">
            <a:avLst/>
          </a:prstGeom>
        </p:spPr>
        <p:txBody>
          <a:bodyPr tIns="0"/>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en-US" sz="2400" cap="small" dirty="0" smtClean="0">
                <a:solidFill>
                  <a:srgbClr val="0070C0"/>
                </a:solidFill>
              </a:rPr>
              <a:t>Cantidad de violaciones graves - Ejercicio 2014</a:t>
            </a:r>
          </a:p>
          <a:p>
            <a:pPr algn="ctr" fontAlgn="auto">
              <a:spcBef>
                <a:spcPts val="0"/>
              </a:spcBef>
              <a:spcAft>
                <a:spcPts val="0"/>
              </a:spcAft>
              <a:defRPr/>
            </a:pPr>
            <a:endParaRPr lang="es-ES" sz="2000" b="1" cap="small" dirty="0">
              <a:solidFill>
                <a:srgbClr val="434342">
                  <a:lumMod val="40000"/>
                  <a:lumOff val="60000"/>
                </a:srgbClr>
              </a:solidFill>
              <a:effectLst>
                <a:outerShdw blurRad="38100" dist="38100" dir="2700000" algn="tl">
                  <a:srgbClr val="000000">
                    <a:alpha val="43137"/>
                  </a:srgbClr>
                </a:outerShdw>
              </a:effectLst>
            </a:endParaRPr>
          </a:p>
        </p:txBody>
      </p:sp>
      <p:sp>
        <p:nvSpPr>
          <p:cNvPr id="4" name="Footer Placeholder 4"/>
          <p:cNvSpPr txBox="1">
            <a:spLocks/>
          </p:cNvSpPr>
          <p:nvPr userDrawn="1"/>
        </p:nvSpPr>
        <p:spPr>
          <a:xfrm rot="16200000">
            <a:off x="-1422400" y="3683000"/>
            <a:ext cx="3835400" cy="533400"/>
          </a:xfrm>
          <a:prstGeom prst="rect">
            <a:avLst/>
          </a:prstGeom>
        </p:spPr>
        <p:txBody>
          <a:bodyPr tIns="0"/>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en-US" sz="2400" cap="small" dirty="0" smtClean="0">
                <a:solidFill>
                  <a:srgbClr val="0070C0"/>
                </a:solidFill>
              </a:rPr>
              <a:t>29CFR 1910 Subapartados</a:t>
            </a:r>
          </a:p>
        </p:txBody>
      </p:sp>
      <p:sp>
        <p:nvSpPr>
          <p:cNvPr id="2" name="Title 1"/>
          <p:cNvSpPr>
            <a:spLocks noGrp="1"/>
          </p:cNvSpPr>
          <p:nvPr>
            <p:ph type="title"/>
          </p:nvPr>
        </p:nvSpPr>
        <p:spPr/>
        <p:txBody>
          <a:bodyPr/>
          <a:lstStyle>
            <a:lvl1pPr>
              <a:defRPr sz="4000" cap="small" baseline="0">
                <a:latin typeface="+mn-lt"/>
              </a:defRPr>
            </a:lvl1pPr>
          </a:lstStyle>
          <a:p>
            <a:r>
              <a:rPr lang="en-US" dirty="0" smtClean="0"/>
              <a:t>Click to edit Master title style</a:t>
            </a:r>
            <a:endParaRPr lang="en-US" dirty="0"/>
          </a:p>
        </p:txBody>
      </p:sp>
      <p:sp>
        <p:nvSpPr>
          <p:cNvPr id="5" name="Slide Number Placeholder 4"/>
          <p:cNvSpPr>
            <a:spLocks noGrp="1"/>
          </p:cNvSpPr>
          <p:nvPr>
            <p:ph type="sldNum" sz="quarter" idx="10"/>
          </p:nvPr>
        </p:nvSpPr>
        <p:spPr/>
        <p:txBody>
          <a:bodyPr/>
          <a:lstStyle>
            <a:lvl1pPr>
              <a:defRPr>
                <a:latin typeface="Arial" pitchFamily="34" charset="0"/>
              </a:defRPr>
            </a:lvl1pPr>
          </a:lstStyle>
          <a:p>
            <a:pPr>
              <a:defRPr/>
            </a:pPr>
            <a:fld id="{D495939B-2937-413A-89D0-BD904767F9D6}" type="slidenum">
              <a:rPr lang="en-US"/>
              <a:pPr>
                <a:defRPr/>
              </a:pPr>
              <a:t>‹#›</a:t>
            </a:fld>
            <a:endParaRPr lang="en-US"/>
          </a:p>
        </p:txBody>
      </p:sp>
    </p:spTree>
    <p:extLst>
      <p:ext uri="{BB962C8B-B14F-4D97-AF65-F5344CB8AC3E}">
        <p14:creationId xmlns:p14="http://schemas.microsoft.com/office/powerpoint/2010/main" val="12966397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1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 name="Picture 4"/>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6038" y="-76200"/>
            <a:ext cx="4591051" cy="693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descr="C:\Users\KBurke\Desktop\Lectora Working\2200\2200_WBT_v1\html\images\osha-logo-resized-600.pn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553200" y="214313"/>
            <a:ext cx="2209800"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4887686" y="5486400"/>
            <a:ext cx="3951514" cy="853270"/>
          </a:xfrm>
          <a:prstGeom prst="rect">
            <a:avLst/>
          </a:prstGeom>
        </p:spPr>
        <p:txBody>
          <a:bodyPr>
            <a:normAutofit/>
          </a:bodyPr>
          <a:lstStyle>
            <a:lvl1pPr marL="0" indent="0" algn="r">
              <a:buNone/>
              <a:defRPr sz="1800" b="1">
                <a:solidFill>
                  <a:schemeClr val="accent6"/>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lvl="0"/>
            <a:r>
              <a:rPr lang="en-US" dirty="0" smtClean="0"/>
              <a:t>Click to edit Master subtitle style</a:t>
            </a:r>
            <a:endParaRPr lang="en-US" dirty="0"/>
          </a:p>
        </p:txBody>
      </p:sp>
    </p:spTree>
    <p:extLst>
      <p:ext uri="{BB962C8B-B14F-4D97-AF65-F5344CB8AC3E}">
        <p14:creationId xmlns:p14="http://schemas.microsoft.com/office/powerpoint/2010/main" val="3649248438"/>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MFC-Construction">
    <p:spTree>
      <p:nvGrpSpPr>
        <p:cNvPr id="1" name=""/>
        <p:cNvGrpSpPr/>
        <p:nvPr/>
      </p:nvGrpSpPr>
      <p:grpSpPr>
        <a:xfrm>
          <a:off x="0" y="0"/>
          <a:ext cx="0" cy="0"/>
          <a:chOff x="0" y="0"/>
          <a:chExt cx="0" cy="0"/>
        </a:xfrm>
      </p:grpSpPr>
      <p:sp>
        <p:nvSpPr>
          <p:cNvPr id="3" name="Footer Placeholder 4"/>
          <p:cNvSpPr txBox="1">
            <a:spLocks/>
          </p:cNvSpPr>
          <p:nvPr userDrawn="1"/>
        </p:nvSpPr>
        <p:spPr>
          <a:xfrm>
            <a:off x="2971800" y="6324600"/>
            <a:ext cx="3276600" cy="304800"/>
          </a:xfrm>
          <a:prstGeom prst="rect">
            <a:avLst/>
          </a:prstGeom>
        </p:spPr>
        <p:txBody>
          <a:bodyPr tIns="0"/>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spcBef>
                <a:spcPts val="0"/>
              </a:spcBef>
              <a:spcAft>
                <a:spcPts val="0"/>
              </a:spcAft>
              <a:defRPr/>
            </a:pPr>
            <a:r>
              <a:rPr lang="en-US" sz="1400" b="1" dirty="0" smtClean="0">
                <a:solidFill>
                  <a:srgbClr val="434342">
                    <a:lumMod val="40000"/>
                    <a:lumOff val="60000"/>
                  </a:srgbClr>
                </a:solidFill>
                <a:effectLst>
                  <a:outerShdw blurRad="38100" dist="38100" dir="2700000" algn="tl">
                    <a:srgbClr val="000000">
                      <a:alpha val="43137"/>
                    </a:srgbClr>
                  </a:outerShdw>
                </a:effectLst>
              </a:rPr>
              <a:t>Cantidad de violaciones graves - Ejercicio 2012</a:t>
            </a:r>
          </a:p>
          <a:p>
            <a:pPr algn="l" fontAlgn="auto">
              <a:spcBef>
                <a:spcPts val="0"/>
              </a:spcBef>
              <a:spcAft>
                <a:spcPts val="0"/>
              </a:spcAft>
              <a:defRPr/>
            </a:pPr>
            <a:endParaRPr lang="es-ES" sz="1400" b="1" dirty="0">
              <a:solidFill>
                <a:srgbClr val="434342">
                  <a:lumMod val="40000"/>
                  <a:lumOff val="60000"/>
                </a:srgbClr>
              </a:solidFill>
              <a:effectLst>
                <a:outerShdw blurRad="38100" dist="38100" dir="2700000" algn="tl">
                  <a:srgbClr val="000000">
                    <a:alpha val="43137"/>
                  </a:srgbClr>
                </a:outerShdw>
              </a:effectLst>
            </a:endParaRPr>
          </a:p>
        </p:txBody>
      </p:sp>
      <p:sp>
        <p:nvSpPr>
          <p:cNvPr id="2" name="Title 1"/>
          <p:cNvSpPr>
            <a:spLocks noGrp="1"/>
          </p:cNvSpPr>
          <p:nvPr>
            <p:ph type="title"/>
          </p:nvPr>
        </p:nvSpPr>
        <p:spPr>
          <a:xfrm>
            <a:off x="609600" y="533400"/>
            <a:ext cx="7825668" cy="990600"/>
          </a:xfrm>
        </p:spPr>
        <p:txBody>
          <a:bodyPr/>
          <a:lstStyle/>
          <a:p>
            <a:r>
              <a:rPr lang="en-US" dirty="0" smtClean="0"/>
              <a:t>Click to edit Master title style</a:t>
            </a:r>
            <a:endParaRPr lang="en-US" dirty="0"/>
          </a:p>
        </p:txBody>
      </p:sp>
      <p:sp>
        <p:nvSpPr>
          <p:cNvPr id="4" name="Slide Number Placeholder 5"/>
          <p:cNvSpPr>
            <a:spLocks noGrp="1"/>
          </p:cNvSpPr>
          <p:nvPr>
            <p:ph type="sldNum" sz="quarter" idx="10"/>
          </p:nvPr>
        </p:nvSpPr>
        <p:spPr>
          <a:xfrm>
            <a:off x="8521700" y="666750"/>
            <a:ext cx="622300" cy="400050"/>
          </a:xfrm>
          <a:prstGeom prst="rect">
            <a:avLst/>
          </a:prstGeom>
        </p:spPr>
        <p:txBody>
          <a:bodyPr lIns="91440" tIns="45720" rIns="91440" bIns="45720" anchor="t"/>
          <a:lstStyle>
            <a:lvl1pPr algn="r">
              <a:defRPr sz="1600" b="1">
                <a:latin typeface="Arial" pitchFamily="34" charset="0"/>
              </a:defRPr>
            </a:lvl1pPr>
          </a:lstStyle>
          <a:p>
            <a:pPr>
              <a:defRPr/>
            </a:pPr>
            <a:fld id="{DF35CF45-2F69-4813-AD69-1738983115EE}" type="slidenum">
              <a:rPr lang="en-US"/>
              <a:pPr>
                <a:defRPr/>
              </a:pPr>
              <a:t>‹#›</a:t>
            </a:fld>
            <a:endParaRPr lang="en-US"/>
          </a:p>
        </p:txBody>
      </p:sp>
    </p:spTree>
    <p:extLst>
      <p:ext uri="{BB962C8B-B14F-4D97-AF65-F5344CB8AC3E}">
        <p14:creationId xmlns:p14="http://schemas.microsoft.com/office/powerpoint/2010/main" val="22236237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oleObject" Target="../embeddings/oleObject1.bin"/><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vmlDrawing" Target="../drawings/vmlDrawing1.v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image" Target="../media/image3.jpeg"/><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theme" Target="../theme/theme2.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outerShdw blurRad="63500" dist="38099" dir="2700000" algn="ctr" rotWithShape="0">
              <a:srgbClr val="990000">
                <a:alpha val="7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44" name="Rectangle 4"/>
          <p:cNvSpPr>
            <a:spLocks noGrp="1" noChangeArrowheads="1"/>
          </p:cNvSpPr>
          <p:nvPr>
            <p:ph type="dt" sz="half" idx="2"/>
          </p:nvPr>
        </p:nvSpPr>
        <p:spPr bwMode="auto">
          <a:xfrm>
            <a:off x="533400" y="6248400"/>
            <a:ext cx="27432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eaLnBrk="0" hangingPunct="0">
              <a:defRPr sz="1600" b="1" i="1">
                <a:latin typeface="+mn-lt"/>
                <a:ea typeface="+mn-ea"/>
              </a:defRPr>
            </a:lvl1pPr>
          </a:lstStyle>
          <a:p>
            <a:pPr>
              <a:defRPr/>
            </a:pPr>
            <a:r>
              <a:rPr lang="en-US"/>
              <a:t>Safety &amp; Health Consultation</a:t>
            </a:r>
            <a:endParaRPr lang="en-US" sz="1400"/>
          </a:p>
        </p:txBody>
      </p:sp>
      <p:sp>
        <p:nvSpPr>
          <p:cNvPr id="10245" name="Rectangle 5"/>
          <p:cNvSpPr>
            <a:spLocks noGrp="1" noChangeArrowheads="1"/>
          </p:cNvSpPr>
          <p:nvPr>
            <p:ph type="ftr" sz="quarter" idx="3"/>
          </p:nvPr>
        </p:nvSpPr>
        <p:spPr bwMode="auto">
          <a:xfrm>
            <a:off x="3124200" y="6248400"/>
            <a:ext cx="28956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eaLnBrk="0" hangingPunct="0">
              <a:defRPr sz="1400">
                <a:latin typeface="+mn-lt"/>
                <a:ea typeface="+mn-ea"/>
              </a:defRPr>
            </a:lvl1pPr>
          </a:lstStyle>
          <a:p>
            <a:pPr>
              <a:defRPr/>
            </a:pPr>
            <a:endParaRPr lang="en-US"/>
          </a:p>
        </p:txBody>
      </p:sp>
      <p:sp>
        <p:nvSpPr>
          <p:cNvPr id="10246" name="Rectangle 6"/>
          <p:cNvSpPr>
            <a:spLocks noGrp="1" noChangeArrowheads="1"/>
          </p:cNvSpPr>
          <p:nvPr>
            <p:ph type="sldNum" sz="quarter" idx="4"/>
          </p:nvPr>
        </p:nvSpPr>
        <p:spPr bwMode="auto">
          <a:xfrm>
            <a:off x="6553200" y="6248400"/>
            <a:ext cx="19050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eaLnBrk="0" hangingPunct="0">
              <a:defRPr sz="1400">
                <a:latin typeface="Times New Roman" pitchFamily="18" charset="0"/>
                <a:ea typeface="ＭＳ Ｐゴシック" pitchFamily="34" charset="-128"/>
              </a:defRPr>
            </a:lvl1pPr>
          </a:lstStyle>
          <a:p>
            <a:pPr>
              <a:defRPr/>
            </a:pPr>
            <a:fld id="{5E7979E2-4664-45C1-95D5-DB6B1A36CFF2}" type="slidenum">
              <a:rPr lang="en-US"/>
              <a:pPr>
                <a:defRPr/>
              </a:pPr>
              <a:t>‹#›</a:t>
            </a:fld>
            <a:endParaRPr lang="en-US"/>
          </a:p>
        </p:txBody>
      </p:sp>
      <p:grpSp>
        <p:nvGrpSpPr>
          <p:cNvPr id="1031" name="Group 7"/>
          <p:cNvGrpSpPr>
            <a:grpSpLocks/>
          </p:cNvGrpSpPr>
          <p:nvPr/>
        </p:nvGrpSpPr>
        <p:grpSpPr bwMode="auto">
          <a:xfrm>
            <a:off x="538163" y="254000"/>
            <a:ext cx="8005762" cy="12700"/>
            <a:chOff x="381" y="160"/>
            <a:chExt cx="5674" cy="8"/>
          </a:xfrm>
        </p:grpSpPr>
        <p:sp>
          <p:nvSpPr>
            <p:cNvPr id="1036" name="Line 8"/>
            <p:cNvSpPr>
              <a:spLocks noChangeShapeType="1"/>
            </p:cNvSpPr>
            <p:nvPr/>
          </p:nvSpPr>
          <p:spPr bwMode="auto">
            <a:xfrm>
              <a:off x="381" y="168"/>
              <a:ext cx="5674"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37" name="Line 9"/>
            <p:cNvSpPr>
              <a:spLocks noChangeShapeType="1"/>
            </p:cNvSpPr>
            <p:nvPr/>
          </p:nvSpPr>
          <p:spPr bwMode="auto">
            <a:xfrm>
              <a:off x="381" y="160"/>
              <a:ext cx="5674" cy="0"/>
            </a:xfrm>
            <a:prstGeom prst="line">
              <a:avLst/>
            </a:prstGeom>
            <a:noFill/>
            <a:ln w="25400">
              <a:solidFill>
                <a:srgbClr val="D59C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032" name="Group 10"/>
          <p:cNvGrpSpPr>
            <a:grpSpLocks/>
          </p:cNvGrpSpPr>
          <p:nvPr/>
        </p:nvGrpSpPr>
        <p:grpSpPr bwMode="auto">
          <a:xfrm>
            <a:off x="538163" y="6616700"/>
            <a:ext cx="8005762" cy="12700"/>
            <a:chOff x="381" y="4168"/>
            <a:chExt cx="5674" cy="8"/>
          </a:xfrm>
        </p:grpSpPr>
        <p:sp>
          <p:nvSpPr>
            <p:cNvPr id="1034" name="Line 11"/>
            <p:cNvSpPr>
              <a:spLocks noChangeShapeType="1"/>
            </p:cNvSpPr>
            <p:nvPr/>
          </p:nvSpPr>
          <p:spPr bwMode="auto">
            <a:xfrm>
              <a:off x="381" y="4176"/>
              <a:ext cx="5674"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35" name="Line 12"/>
            <p:cNvSpPr>
              <a:spLocks noChangeShapeType="1"/>
            </p:cNvSpPr>
            <p:nvPr/>
          </p:nvSpPr>
          <p:spPr bwMode="auto">
            <a:xfrm>
              <a:off x="381" y="4168"/>
              <a:ext cx="5674" cy="0"/>
            </a:xfrm>
            <a:prstGeom prst="line">
              <a:avLst/>
            </a:prstGeom>
            <a:noFill/>
            <a:ln w="25400">
              <a:solidFill>
                <a:srgbClr val="D59C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aphicFrame>
        <p:nvGraphicFramePr>
          <p:cNvPr id="1033" name="Object 48"/>
          <p:cNvGraphicFramePr>
            <a:graphicFrameLocks noChangeAspect="1"/>
          </p:cNvGraphicFramePr>
          <p:nvPr/>
        </p:nvGraphicFramePr>
        <p:xfrm>
          <a:off x="7239000" y="6096000"/>
          <a:ext cx="1219200" cy="436563"/>
        </p:xfrm>
        <a:graphic>
          <a:graphicData uri="http://schemas.openxmlformats.org/presentationml/2006/ole">
            <mc:AlternateContent xmlns:mc="http://schemas.openxmlformats.org/markup-compatibility/2006">
              <mc:Choice xmlns:v="urn:schemas-microsoft-com:vml" Requires="v">
                <p:oleObj spid="_x0000_s1038" name="Bitmap Image" r:id="rId15" imgW="2847619" imgH="1019048" progId="PBrush">
                  <p:embed/>
                </p:oleObj>
              </mc:Choice>
              <mc:Fallback>
                <p:oleObj name="Bitmap Image" r:id="rId15" imgW="2847619" imgH="1019048" progId="PBrush">
                  <p:embed/>
                  <p:pic>
                    <p:nvPicPr>
                      <p:cNvPr id="0" name="Object 4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239000" y="6096000"/>
                        <a:ext cx="1219200" cy="436563"/>
                      </a:xfrm>
                      <a:prstGeom prst="rect">
                        <a:avLst/>
                      </a:prstGeom>
                      <a:noFill/>
                      <a:ln>
                        <a:noFill/>
                      </a:ln>
                      <a:effectLst/>
                      <a:extLst>
                        <a:ext uri="{909E8E84-426E-40DD-AFC4-6F175D3DCCD1}">
                          <a14:hiddenFill xmlns:a14="http://schemas.microsoft.com/office/drawing/2010/main">
                            <a:solidFill>
                              <a:srgbClr val="FF9900"/>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Tree>
  </p:cSld>
  <p:clrMap bg1="dk2" tx1="lt1" bg2="dk1" tx2="lt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 id="2147483794" r:id="rId12"/>
  </p:sldLayoutIdLst>
  <p:timing>
    <p:tnLst>
      <p:par>
        <p:cTn id="1" dur="indefinite" restart="never" nodeType="tmRoot"/>
      </p:par>
    </p:tnLst>
  </p:timing>
  <p:hf sldNum="0" hdr="0" ftr="0"/>
  <p:txStyles>
    <p:titleStyle>
      <a:lvl1pPr algn="ctr" rtl="0" eaLnBrk="0" fontAlgn="base" hangingPunct="0">
        <a:spcBef>
          <a:spcPct val="0"/>
        </a:spcBef>
        <a:spcAft>
          <a:spcPct val="0"/>
        </a:spcAft>
        <a:defRPr sz="4400" b="1">
          <a:solidFill>
            <a:schemeClr val="accent1"/>
          </a:solidFill>
          <a:latin typeface="+mj-lt"/>
          <a:ea typeface="MS PGothic" pitchFamily="34" charset="-128"/>
          <a:cs typeface="+mj-cs"/>
        </a:defRPr>
      </a:lvl1pPr>
      <a:lvl2pPr algn="ctr" rtl="0" eaLnBrk="0" fontAlgn="base" hangingPunct="0">
        <a:spcBef>
          <a:spcPct val="0"/>
        </a:spcBef>
        <a:spcAft>
          <a:spcPct val="0"/>
        </a:spcAft>
        <a:defRPr sz="4400" b="1">
          <a:solidFill>
            <a:schemeClr val="accent1"/>
          </a:solidFill>
          <a:latin typeface="Times New Roman" pitchFamily="18" charset="0"/>
          <a:ea typeface="MS PGothic" pitchFamily="34" charset="-128"/>
        </a:defRPr>
      </a:lvl2pPr>
      <a:lvl3pPr algn="ctr" rtl="0" eaLnBrk="0" fontAlgn="base" hangingPunct="0">
        <a:spcBef>
          <a:spcPct val="0"/>
        </a:spcBef>
        <a:spcAft>
          <a:spcPct val="0"/>
        </a:spcAft>
        <a:defRPr sz="4400" b="1">
          <a:solidFill>
            <a:schemeClr val="accent1"/>
          </a:solidFill>
          <a:latin typeface="Times New Roman" pitchFamily="18" charset="0"/>
          <a:ea typeface="MS PGothic" pitchFamily="34" charset="-128"/>
        </a:defRPr>
      </a:lvl3pPr>
      <a:lvl4pPr algn="ctr" rtl="0" eaLnBrk="0" fontAlgn="base" hangingPunct="0">
        <a:spcBef>
          <a:spcPct val="0"/>
        </a:spcBef>
        <a:spcAft>
          <a:spcPct val="0"/>
        </a:spcAft>
        <a:defRPr sz="4400" b="1">
          <a:solidFill>
            <a:schemeClr val="accent1"/>
          </a:solidFill>
          <a:latin typeface="Times New Roman" pitchFamily="18" charset="0"/>
          <a:ea typeface="MS PGothic" pitchFamily="34" charset="-128"/>
        </a:defRPr>
      </a:lvl4pPr>
      <a:lvl5pPr algn="ctr" rtl="0" eaLnBrk="0" fontAlgn="base" hangingPunct="0">
        <a:spcBef>
          <a:spcPct val="0"/>
        </a:spcBef>
        <a:spcAft>
          <a:spcPct val="0"/>
        </a:spcAft>
        <a:defRPr sz="4400" b="1">
          <a:solidFill>
            <a:schemeClr val="accent1"/>
          </a:solidFill>
          <a:latin typeface="Times New Roman" pitchFamily="18" charset="0"/>
          <a:ea typeface="MS PGothic" pitchFamily="34" charset="-128"/>
        </a:defRPr>
      </a:lvl5pPr>
      <a:lvl6pPr marL="457200" algn="ctr" rtl="0" fontAlgn="base">
        <a:spcBef>
          <a:spcPct val="0"/>
        </a:spcBef>
        <a:spcAft>
          <a:spcPct val="0"/>
        </a:spcAft>
        <a:defRPr sz="4400" b="1">
          <a:solidFill>
            <a:schemeClr val="accent1"/>
          </a:solidFill>
          <a:latin typeface="Times New Roman" pitchFamily="18" charset="0"/>
        </a:defRPr>
      </a:lvl6pPr>
      <a:lvl7pPr marL="914400" algn="ctr" rtl="0" fontAlgn="base">
        <a:spcBef>
          <a:spcPct val="0"/>
        </a:spcBef>
        <a:spcAft>
          <a:spcPct val="0"/>
        </a:spcAft>
        <a:defRPr sz="4400" b="1">
          <a:solidFill>
            <a:schemeClr val="accent1"/>
          </a:solidFill>
          <a:latin typeface="Times New Roman" pitchFamily="18" charset="0"/>
        </a:defRPr>
      </a:lvl7pPr>
      <a:lvl8pPr marL="1371600" algn="ctr" rtl="0" fontAlgn="base">
        <a:spcBef>
          <a:spcPct val="0"/>
        </a:spcBef>
        <a:spcAft>
          <a:spcPct val="0"/>
        </a:spcAft>
        <a:defRPr sz="4400" b="1">
          <a:solidFill>
            <a:schemeClr val="accent1"/>
          </a:solidFill>
          <a:latin typeface="Times New Roman" pitchFamily="18" charset="0"/>
        </a:defRPr>
      </a:lvl8pPr>
      <a:lvl9pPr marL="1828800" algn="ctr" rtl="0" fontAlgn="base">
        <a:spcBef>
          <a:spcPct val="0"/>
        </a:spcBef>
        <a:spcAft>
          <a:spcPct val="0"/>
        </a:spcAft>
        <a:defRPr sz="4400" b="1">
          <a:solidFill>
            <a:schemeClr val="accent1"/>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S PGothic"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MS PGothic" pitchFamily="34" charset="-128"/>
        </a:defRPr>
      </a:lvl2pPr>
      <a:lvl3pPr marL="1143000" indent="-228600" algn="l" rtl="0" eaLnBrk="0" fontAlgn="base" hangingPunct="0">
        <a:spcBef>
          <a:spcPct val="20000"/>
        </a:spcBef>
        <a:spcAft>
          <a:spcPct val="0"/>
        </a:spcAft>
        <a:buChar char="•"/>
        <a:defRPr sz="2400">
          <a:solidFill>
            <a:schemeClr val="tx1"/>
          </a:solidFill>
          <a:latin typeface="+mn-lt"/>
          <a:ea typeface="MS PGothic" pitchFamily="34" charset="-128"/>
        </a:defRPr>
      </a:lvl3pPr>
      <a:lvl4pPr marL="1600200" indent="-228600" algn="l" rtl="0" eaLnBrk="0" fontAlgn="base" hangingPunct="0">
        <a:spcBef>
          <a:spcPct val="20000"/>
        </a:spcBef>
        <a:spcAft>
          <a:spcPct val="0"/>
        </a:spcAft>
        <a:buChar char="–"/>
        <a:defRPr sz="2000">
          <a:solidFill>
            <a:schemeClr val="tx1"/>
          </a:solidFill>
          <a:latin typeface="+mn-lt"/>
          <a:ea typeface="MS PGothic" pitchFamily="34" charset="-128"/>
        </a:defRPr>
      </a:lvl4pPr>
      <a:lvl5pPr marL="2057400" indent="-228600" algn="l" rtl="0" eaLnBrk="0" fontAlgn="base" hangingPunct="0">
        <a:spcBef>
          <a:spcPct val="20000"/>
        </a:spcBef>
        <a:spcAft>
          <a:spcPct val="0"/>
        </a:spcAft>
        <a:buChar char="»"/>
        <a:defRPr sz="2000">
          <a:solidFill>
            <a:schemeClr val="tx1"/>
          </a:solidFill>
          <a:latin typeface="+mn-lt"/>
          <a:ea typeface="MS PGothic" pitchFamily="34"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2051" name="Text Placeholder 2"/>
          <p:cNvSpPr>
            <a:spLocks noGrp="1"/>
          </p:cNvSpPr>
          <p:nvPr>
            <p:ph type="body" idx="1"/>
          </p:nvPr>
        </p:nvSpPr>
        <p:spPr bwMode="auto">
          <a:xfrm>
            <a:off x="457200" y="1600200"/>
            <a:ext cx="76200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rgbClr val="FFFFFF"/>
              </a:solidFill>
            </a:endParaRPr>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rgbClr val="FFFFFF"/>
              </a:solidFill>
            </a:endParaRPr>
          </a:p>
        </p:txBody>
      </p:sp>
      <p:sp>
        <p:nvSpPr>
          <p:cNvPr id="6" name="Slide Number Placeholder 5"/>
          <p:cNvSpPr>
            <a:spLocks noGrp="1"/>
          </p:cNvSpPr>
          <p:nvPr>
            <p:ph type="sldNum" sz="quarter" idx="4"/>
          </p:nvPr>
        </p:nvSpPr>
        <p:spPr>
          <a:xfrm>
            <a:off x="8531225" y="5648325"/>
            <a:ext cx="549275" cy="396875"/>
          </a:xfrm>
          <a:prstGeom prst="bracketPair">
            <a:avLst>
              <a:gd name="adj" fmla="val 17949"/>
            </a:avLst>
          </a:prstGeom>
          <a:ln w="19050">
            <a:solidFill>
              <a:srgbClr val="FFFFFF"/>
            </a:solidFill>
          </a:ln>
        </p:spPr>
        <p:txBody>
          <a:bodyPr vert="horz" wrap="square" lIns="0" tIns="0" rIns="0" bIns="0" numCol="1" anchor="ctr" anchorCtr="0" compatLnSpc="1">
            <a:prstTxWarp prst="textNoShape">
              <a:avLst/>
            </a:prstTxWarp>
          </a:bodyPr>
          <a:lstStyle>
            <a:lvl1pPr algn="ctr">
              <a:defRPr>
                <a:solidFill>
                  <a:srgbClr val="FFFFFF"/>
                </a:solidFill>
                <a:latin typeface="Calibri" pitchFamily="34" charset="0"/>
                <a:ea typeface="ＭＳ Ｐゴシック" pitchFamily="34" charset="-128"/>
              </a:defRPr>
            </a:lvl1pPr>
          </a:lstStyle>
          <a:p>
            <a:pPr>
              <a:defRPr/>
            </a:pPr>
            <a:fld id="{53BFD7E1-C0A4-4231-A39A-781E80E6F9F8}" type="slidenum">
              <a:rPr lang="en-US"/>
              <a:pPr>
                <a:defRPr/>
              </a:pPr>
              <a:t>‹#›</a:t>
            </a:fld>
            <a:endParaRPr lang="en-US"/>
          </a:p>
        </p:txBody>
      </p:sp>
      <p:sp>
        <p:nvSpPr>
          <p:cNvPr id="5" name="Footer Placeholder 4"/>
          <p:cNvSpPr>
            <a:spLocks noGrp="1"/>
          </p:cNvSpPr>
          <p:nvPr>
            <p:ph type="ftr" sz="quarter" idx="3"/>
          </p:nvPr>
        </p:nvSpPr>
        <p:spPr>
          <a:xfrm rot="16200000">
            <a:off x="7587456" y="4048919"/>
            <a:ext cx="2366963" cy="365125"/>
          </a:xfrm>
          <a:prstGeom prst="rect">
            <a:avLst/>
          </a:prstGeom>
        </p:spPr>
        <p:txBody>
          <a:bodyPr vert="horz" lIns="91440" tIns="45720" rIns="91440" bIns="45720" rtlCol="0" anchor="ctr"/>
          <a:lstStyle>
            <a:lvl1pPr algn="r" fontAlgn="auto">
              <a:spcBef>
                <a:spcPts val="0"/>
              </a:spcBef>
              <a:spcAft>
                <a:spcPts val="0"/>
              </a:spcAft>
              <a:defRPr sz="1200">
                <a:solidFill>
                  <a:srgbClr val="CDD7D9"/>
                </a:solidFill>
                <a:latin typeface="Calibri"/>
                <a:ea typeface="+mn-ea"/>
              </a:defRPr>
            </a:lvl1pPr>
          </a:lstStyle>
          <a:p>
            <a:pPr>
              <a:defRPr/>
            </a:pPr>
            <a:endParaRPr lang="en-US"/>
          </a:p>
        </p:txBody>
      </p:sp>
      <p:sp>
        <p:nvSpPr>
          <p:cNvPr id="4" name="Date Placeholder 3"/>
          <p:cNvSpPr>
            <a:spLocks noGrp="1"/>
          </p:cNvSpPr>
          <p:nvPr>
            <p:ph type="dt" sz="half" idx="2"/>
          </p:nvPr>
        </p:nvSpPr>
        <p:spPr>
          <a:xfrm rot="16200000">
            <a:off x="7551738" y="1646237"/>
            <a:ext cx="24384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CDD7D9"/>
                </a:solidFill>
                <a:latin typeface="Calibri" pitchFamily="34" charset="0"/>
                <a:ea typeface="ＭＳ Ｐゴシック" pitchFamily="34" charset="-128"/>
              </a:defRPr>
            </a:lvl1pPr>
          </a:lstStyle>
          <a:p>
            <a:pPr>
              <a:defRPr/>
            </a:pPr>
            <a:fld id="{4BD1E6B9-6E2E-4D26-A390-93EA48594468}" type="datetime1">
              <a:rPr lang="en-US"/>
              <a:pPr>
                <a:defRPr/>
              </a:pPr>
              <a:t>11/3/2015</a:t>
            </a:fld>
            <a:endParaRPr lang="en-US"/>
          </a:p>
        </p:txBody>
      </p:sp>
    </p:spTree>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Lst>
  <p:timing>
    <p:tnLst>
      <p:par>
        <p:cTn id="1" dur="indefinite" restart="never" nodeType="tmRoot"/>
      </p:par>
    </p:tnLst>
  </p:timing>
  <p:txStyles>
    <p:titleStyle>
      <a:lvl1pPr algn="l" rtl="0" eaLnBrk="0" fontAlgn="base" hangingPunct="0">
        <a:spcBef>
          <a:spcPct val="0"/>
        </a:spcBef>
        <a:spcAft>
          <a:spcPct val="0"/>
        </a:spcAft>
        <a:defRPr sz="4600" kern="1200" spc="-100">
          <a:solidFill>
            <a:schemeClr val="tx2"/>
          </a:solidFill>
          <a:latin typeface="+mj-lt"/>
          <a:ea typeface="MS PGothic" pitchFamily="34" charset="-128"/>
          <a:cs typeface="+mj-cs"/>
        </a:defRPr>
      </a:lvl1pPr>
      <a:lvl2pPr algn="l" rtl="0" eaLnBrk="0" fontAlgn="base" hangingPunct="0">
        <a:spcBef>
          <a:spcPct val="0"/>
        </a:spcBef>
        <a:spcAft>
          <a:spcPct val="0"/>
        </a:spcAft>
        <a:defRPr sz="4600">
          <a:solidFill>
            <a:schemeClr val="tx2"/>
          </a:solidFill>
          <a:latin typeface="Cambria" pitchFamily="18" charset="0"/>
          <a:ea typeface="MS PGothic" pitchFamily="34" charset="-128"/>
        </a:defRPr>
      </a:lvl2pPr>
      <a:lvl3pPr algn="l" rtl="0" eaLnBrk="0" fontAlgn="base" hangingPunct="0">
        <a:spcBef>
          <a:spcPct val="0"/>
        </a:spcBef>
        <a:spcAft>
          <a:spcPct val="0"/>
        </a:spcAft>
        <a:defRPr sz="4600">
          <a:solidFill>
            <a:schemeClr val="tx2"/>
          </a:solidFill>
          <a:latin typeface="Cambria" pitchFamily="18" charset="0"/>
          <a:ea typeface="MS PGothic" pitchFamily="34" charset="-128"/>
        </a:defRPr>
      </a:lvl3pPr>
      <a:lvl4pPr algn="l" rtl="0" eaLnBrk="0" fontAlgn="base" hangingPunct="0">
        <a:spcBef>
          <a:spcPct val="0"/>
        </a:spcBef>
        <a:spcAft>
          <a:spcPct val="0"/>
        </a:spcAft>
        <a:defRPr sz="4600">
          <a:solidFill>
            <a:schemeClr val="tx2"/>
          </a:solidFill>
          <a:latin typeface="Cambria" pitchFamily="18" charset="0"/>
          <a:ea typeface="MS PGothic" pitchFamily="34" charset="-128"/>
        </a:defRPr>
      </a:lvl4pPr>
      <a:lvl5pPr algn="l" rtl="0" eaLnBrk="0" fontAlgn="base" hangingPunct="0">
        <a:spcBef>
          <a:spcPct val="0"/>
        </a:spcBef>
        <a:spcAft>
          <a:spcPct val="0"/>
        </a:spcAft>
        <a:defRPr sz="4600">
          <a:solidFill>
            <a:schemeClr val="tx2"/>
          </a:solidFill>
          <a:latin typeface="Cambria" pitchFamily="18" charset="0"/>
          <a:ea typeface="MS PGothic" pitchFamily="34" charset="-128"/>
        </a:defRPr>
      </a:lvl5pPr>
      <a:lvl6pPr marL="457200" algn="l" rtl="0" fontAlgn="base">
        <a:spcBef>
          <a:spcPct val="0"/>
        </a:spcBef>
        <a:spcAft>
          <a:spcPct val="0"/>
        </a:spcAft>
        <a:defRPr sz="4600">
          <a:solidFill>
            <a:schemeClr val="tx2"/>
          </a:solidFill>
          <a:latin typeface="Cambria" pitchFamily="18" charset="0"/>
        </a:defRPr>
      </a:lvl6pPr>
      <a:lvl7pPr marL="914400" algn="l" rtl="0" fontAlgn="base">
        <a:spcBef>
          <a:spcPct val="0"/>
        </a:spcBef>
        <a:spcAft>
          <a:spcPct val="0"/>
        </a:spcAft>
        <a:defRPr sz="4600">
          <a:solidFill>
            <a:schemeClr val="tx2"/>
          </a:solidFill>
          <a:latin typeface="Cambria" pitchFamily="18" charset="0"/>
        </a:defRPr>
      </a:lvl7pPr>
      <a:lvl8pPr marL="1371600" algn="l" rtl="0" fontAlgn="base">
        <a:spcBef>
          <a:spcPct val="0"/>
        </a:spcBef>
        <a:spcAft>
          <a:spcPct val="0"/>
        </a:spcAft>
        <a:defRPr sz="4600">
          <a:solidFill>
            <a:schemeClr val="tx2"/>
          </a:solidFill>
          <a:latin typeface="Cambria" pitchFamily="18" charset="0"/>
        </a:defRPr>
      </a:lvl8pPr>
      <a:lvl9pPr marL="1828800" algn="l" rtl="0" fontAlgn="base">
        <a:spcBef>
          <a:spcPct val="0"/>
        </a:spcBef>
        <a:spcAft>
          <a:spcPct val="0"/>
        </a:spcAft>
        <a:defRPr sz="4600">
          <a:solidFill>
            <a:schemeClr val="tx2"/>
          </a:solidFill>
          <a:latin typeface="Cambria" pitchFamily="18" charset="0"/>
        </a:defRPr>
      </a:lvl9pPr>
    </p:titleStyle>
    <p:bodyStyle>
      <a:lvl1pPr marL="342900" indent="-228600" algn="l" rtl="0" eaLnBrk="0" fontAlgn="base" hangingPunct="0">
        <a:spcBef>
          <a:spcPct val="20000"/>
        </a:spcBef>
        <a:spcAft>
          <a:spcPct val="0"/>
        </a:spcAft>
        <a:buClr>
          <a:schemeClr val="accent1"/>
        </a:buClr>
        <a:buFont typeface="Arial" pitchFamily="34" charset="0"/>
        <a:buChar char="•"/>
        <a:defRPr sz="2200" kern="1200">
          <a:solidFill>
            <a:schemeClr val="tx1"/>
          </a:solidFill>
          <a:latin typeface="+mn-lt"/>
          <a:ea typeface="MS PGothic" pitchFamily="34" charset="-128"/>
          <a:cs typeface="+mn-cs"/>
        </a:defRPr>
      </a:lvl1pPr>
      <a:lvl2pPr marL="639763" indent="-228600" algn="l" rtl="0" eaLnBrk="0" fontAlgn="base" hangingPunct="0">
        <a:spcBef>
          <a:spcPct val="20000"/>
        </a:spcBef>
        <a:spcAft>
          <a:spcPct val="0"/>
        </a:spcAft>
        <a:buClr>
          <a:schemeClr val="accent2"/>
        </a:buClr>
        <a:buFont typeface="Arial" pitchFamily="34" charset="0"/>
        <a:buChar char="•"/>
        <a:defRPr sz="2000" kern="1200">
          <a:solidFill>
            <a:schemeClr val="tx1"/>
          </a:solidFill>
          <a:latin typeface="+mn-lt"/>
          <a:ea typeface="MS PGothic" pitchFamily="34" charset="-128"/>
          <a:cs typeface="+mn-cs"/>
        </a:defRPr>
      </a:lvl2pPr>
      <a:lvl3pPr marL="1004888" indent="-228600" algn="l" rtl="0" eaLnBrk="0" fontAlgn="base" hangingPunct="0">
        <a:spcBef>
          <a:spcPct val="20000"/>
        </a:spcBef>
        <a:spcAft>
          <a:spcPct val="0"/>
        </a:spcAft>
        <a:buClr>
          <a:srgbClr val="08A1D9"/>
        </a:buClr>
        <a:buFont typeface="Arial" pitchFamily="34" charset="0"/>
        <a:buChar char="•"/>
        <a:defRPr kern="1200">
          <a:solidFill>
            <a:schemeClr val="tx1"/>
          </a:solidFill>
          <a:latin typeface="+mn-lt"/>
          <a:ea typeface="MS PGothic" pitchFamily="34" charset="-128"/>
          <a:cs typeface="+mn-cs"/>
        </a:defRPr>
      </a:lvl3pPr>
      <a:lvl4pPr marL="1279525" indent="-228600" algn="l" rtl="0" eaLnBrk="0" fontAlgn="base" hangingPunct="0">
        <a:spcBef>
          <a:spcPct val="20000"/>
        </a:spcBef>
        <a:spcAft>
          <a:spcPct val="0"/>
        </a:spcAft>
        <a:buClr>
          <a:srgbClr val="7C984A"/>
        </a:buClr>
        <a:buFont typeface="Arial" pitchFamily="34" charset="0"/>
        <a:buChar char="•"/>
        <a:defRPr sz="1600" kern="1200">
          <a:solidFill>
            <a:schemeClr val="tx1"/>
          </a:solidFill>
          <a:latin typeface="+mn-lt"/>
          <a:ea typeface="MS PGothic" pitchFamily="34" charset="-128"/>
          <a:cs typeface="+mn-cs"/>
        </a:defRPr>
      </a:lvl4pPr>
      <a:lvl5pPr marL="1554163" indent="-228600" algn="l" rtl="0" eaLnBrk="0" fontAlgn="base" hangingPunct="0">
        <a:spcBef>
          <a:spcPct val="20000"/>
        </a:spcBef>
        <a:spcAft>
          <a:spcPct val="0"/>
        </a:spcAft>
        <a:buClr>
          <a:srgbClr val="C2AD8D"/>
        </a:buClr>
        <a:buFont typeface="Arial" pitchFamily="34" charset="0"/>
        <a:buChar char="•"/>
        <a:defRPr sz="1400" kern="1200">
          <a:solidFill>
            <a:schemeClr val="tx1"/>
          </a:solidFill>
          <a:latin typeface="+mn-lt"/>
          <a:ea typeface="MS PGothic" pitchFamily="34" charset="-128"/>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hyperlink" Target="http://www.cpsc.gov/cpscpub/prerel/prhtml08/08151a.jpg" TargetMode="External"/><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9.jpeg"/><Relationship Id="rId5" Type="http://schemas.openxmlformats.org/officeDocument/2006/relationships/hyperlink" Target="http://images.google.com/imgres?imgurl=http://www.ehow.com/images/GlobalPhoto/Articles/2097858/old-electrical-fuses--ss18038_Full.jpg&amp;amp;imgrefurl=http://www.ehow.com/how_2097858_change-fuse-home.html&amp;amp;h=300&amp;amp;w=245&amp;amp;sz=23&amp;amp;hl=en&amp;amp;start=84&amp;amp;tbnid=vBAP4N5oqGDE-M:&amp;amp;tbnh=116&amp;amp;tbnw=95&amp;amp;prev=/images?q=electrical+fuse&amp;amp;start=80&amp;amp;gbv=2&amp;amp;ndsp=20&amp;amp;hl=en&amp;amp;safe=active&amp;amp;sa=N" TargetMode="Externa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hyperlink" Target="http://www.cpsc.gov/cpscpub/prerel/prhtml08/08151a.jpg"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9.jpeg"/><Relationship Id="rId5" Type="http://schemas.openxmlformats.org/officeDocument/2006/relationships/hyperlink" Target="http://images.google.com/imgres?imgurl=http://www.ehow.com/images/GlobalPhoto/Articles/2097858/old-electrical-fuses--ss18038_Full.jpg&amp;amp;imgrefurl=http://www.ehow.com/how_2097858_change-fuse-home.html&amp;amp;h=300&amp;amp;w=245&amp;amp;sz=23&amp;amp;hl=en&amp;amp;start=84&amp;amp;tbnid=vBAP4N5oqGDE-M:&amp;amp;tbnh=116&amp;amp;tbnw=95&amp;amp;prev=/images?q=electrical+fuse&amp;amp;start=80&amp;amp;gbv=2&amp;amp;ndsp=20&amp;amp;hl=en&amp;amp;safe=active&amp;amp;sa=N" TargetMode="Externa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images.google.com/imgres?imgurl=http://www.timesonline.com/content/articles/2008/04/03/news/doc47f5825c0e4df869122409.jpg&amp;amp;imgrefurl=http://www.timesonline.com/articles/2008/04/03/news/doc47f5825c0e4df869122409.txt&amp;amp;h=309&amp;amp;w=400&amp;amp;sz=27&amp;amp;hl=en&amp;amp;start=3&amp;amp;tbnid=28sGBCvPwzk0KM:&amp;amp;tbnh=96&amp;amp;tbnw=124&amp;amp;prev=/images?q=house+fire&amp;amp;gbv=2&amp;amp;hl=en&amp;amp;safe=active" TargetMode="External"/><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15.jpeg"/><Relationship Id="rId5" Type="http://schemas.openxmlformats.org/officeDocument/2006/relationships/hyperlink" Target="http://images.google.com/imgres?imgurl=http://guelph.ca/uploads/fire/training2.jpg&amp;amp;imgrefurl=http://www.guelph.ca/living.cfm?smocid=2180&amp;amp;h=300&amp;amp;w=400&amp;amp;sz=114&amp;amp;hl=en&amp;amp;start=49&amp;amp;tbnid=PXAK8Ab0l8qnvM:&amp;amp;tbnh=93&amp;amp;tbnw=124&amp;amp;prev=/images?q=building+fire&amp;amp;start=40&amp;amp;gbv=2&amp;amp;ndsp=20&amp;amp;hl=en&amp;amp;safe=active&amp;amp;sa=N" TargetMode="External"/><Relationship Id="rId4" Type="http://schemas.openxmlformats.org/officeDocument/2006/relationships/image" Target="../media/image14.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hlsinnovations.com/images/arcflash.jpg" TargetMode="External"/><Relationship Id="rId7"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image" Target="../media/image19.jpeg"/><Relationship Id="rId5" Type="http://schemas.openxmlformats.org/officeDocument/2006/relationships/hyperlink" Target="http://205.243.100.155/frames/480VArcFlash1.jpg" TargetMode="External"/><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hyperlink" Target="http://www.google.com/url?sa=i&amp;amp;rct=j&amp;amp;q=electrical+equipment+labeled+for+the+identified+purpose&amp;amp;source=images&amp;amp;cd=&amp;amp;cad=rja&amp;amp;docid=1uPX5_CG_YoNCM&amp;amp;tbnid=iT3uTT2XLaF2RM:&amp;amp;ved=0CAUQjRw&amp;amp;url=http://inspectapedia.com/fpe/FPE_Panel_ID3.htm&amp;amp;ei=YkpHUf3PC-W-0AHZxoGYCg&amp;amp;bvm=bv.43828540,d.dmg&amp;amp;psig=AFQjCNG_4g1nKbwbrigRxMIvFnKKR82UXg&amp;amp;ust=1363712956501184"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www.google.com/url?sa=i&amp;amp;rct=j&amp;amp;q=antique+general+electric+equipment&amp;amp;source=images&amp;amp;cd=&amp;amp;cad=rja&amp;amp;docid=nkF08fVQpBq6-M&amp;amp;tbnid=9tztnaXuDeuyRM:&amp;amp;ved=0CAUQjRw&amp;amp;url=http://en.wikipedia.org/wiki/General_Electric&amp;amp;ei=3Q5KUYzQIqP62QXc14DICQ&amp;amp;psig=AFQjCNEKAgPMtioLTJx1eVWvsiGXcWKdIA&amp;amp;ust=1363894324865659"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32.wmf"/><Relationship Id="rId5" Type="http://schemas.openxmlformats.org/officeDocument/2006/relationships/oleObject" Target="../embeddings/Microsoft_Word_97_-_2003_Document1.doc"/><Relationship Id="rId4" Type="http://schemas.openxmlformats.org/officeDocument/2006/relationships/oleObject" Target="../embeddings/oleObject2.bin"/></Relationships>
</file>

<file path=ppt/slides/_rels/slide3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7" Type="http://schemas.openxmlformats.org/officeDocument/2006/relationships/image" Target="../media/image37.emf"/><Relationship Id="rId2" Type="http://schemas.openxmlformats.org/officeDocument/2006/relationships/slideLayout" Target="../slideLayouts/slideLayout12.xml"/><Relationship Id="rId1" Type="http://schemas.openxmlformats.org/officeDocument/2006/relationships/vmlDrawing" Target="../drawings/vmlDrawing3.vml"/><Relationship Id="rId6" Type="http://schemas.openxmlformats.org/officeDocument/2006/relationships/oleObject" Target="../embeddings/oleObject4.bin"/><Relationship Id="rId5" Type="http://schemas.openxmlformats.org/officeDocument/2006/relationships/image" Target="../media/image36.emf"/><Relationship Id="rId4" Type="http://schemas.openxmlformats.org/officeDocument/2006/relationships/oleObject" Target="../embeddings/oleObject3.bin"/></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39.wmf"/><Relationship Id="rId4" Type="http://schemas.openxmlformats.org/officeDocument/2006/relationships/oleObject" Target="../embeddings/oleObject5.bin"/></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40.wmf"/><Relationship Id="rId4" Type="http://schemas.openxmlformats.org/officeDocument/2006/relationships/oleObject" Target="../embeddings/oleObject6.bin"/></Relationships>
</file>

<file path=ppt/slides/_rels/slide4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7" Type="http://schemas.openxmlformats.org/officeDocument/2006/relationships/image" Target="../media/image43.wmf"/><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oleObject" Target="../embeddings/oleObject8.bin"/><Relationship Id="rId5" Type="http://schemas.openxmlformats.org/officeDocument/2006/relationships/image" Target="../media/image42.emf"/><Relationship Id="rId4" Type="http://schemas.openxmlformats.org/officeDocument/2006/relationships/oleObject" Target="../embeddings/oleObject7.bin"/></Relationships>
</file>

<file path=ppt/slides/_rels/slide4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50.wmf"/><Relationship Id="rId4" Type="http://schemas.openxmlformats.org/officeDocument/2006/relationships/oleObject" Target="../embeddings/oleObject9.bin"/></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51.emf"/><Relationship Id="rId4" Type="http://schemas.openxmlformats.org/officeDocument/2006/relationships/oleObject" Target="../embeddings/oleObject10.bin"/></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8.xml"/><Relationship Id="rId7" Type="http://schemas.openxmlformats.org/officeDocument/2006/relationships/image" Target="../media/image53.png"/><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12.bin"/><Relationship Id="rId5" Type="http://schemas.openxmlformats.org/officeDocument/2006/relationships/image" Target="../media/image52.png"/><Relationship Id="rId4" Type="http://schemas.openxmlformats.org/officeDocument/2006/relationships/oleObject" Target="../embeddings/oleObject11.bin"/></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image" Target="../media/image54.wmf"/><Relationship Id="rId4" Type="http://schemas.openxmlformats.org/officeDocument/2006/relationships/oleObject" Target="../embeddings/oleObject13.bin"/></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image" Target="../media/image55.emf"/><Relationship Id="rId4" Type="http://schemas.openxmlformats.org/officeDocument/2006/relationships/oleObject" Target="../embeddings/oleObject14.bin"/></Relationships>
</file>

<file path=ppt/slides/_rels/slide6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2.xml"/><Relationship Id="rId1" Type="http://schemas.openxmlformats.org/officeDocument/2006/relationships/vmlDrawing" Target="../drawings/vmlDrawing12.vml"/><Relationship Id="rId5" Type="http://schemas.openxmlformats.org/officeDocument/2006/relationships/image" Target="../media/image61.wmf"/><Relationship Id="rId4" Type="http://schemas.openxmlformats.org/officeDocument/2006/relationships/oleObject" Target="../embeddings/oleObject15.bin"/></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2.xml"/><Relationship Id="rId1" Type="http://schemas.openxmlformats.org/officeDocument/2006/relationships/vmlDrawing" Target="../drawings/vmlDrawing13.vml"/><Relationship Id="rId5" Type="http://schemas.openxmlformats.org/officeDocument/2006/relationships/image" Target="../media/image62.wmf"/><Relationship Id="rId4" Type="http://schemas.openxmlformats.org/officeDocument/2006/relationships/oleObject" Target="../embeddings/oleObject16.bin"/></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2.xml"/><Relationship Id="rId1" Type="http://schemas.openxmlformats.org/officeDocument/2006/relationships/vmlDrawing" Target="../drawings/vmlDrawing14.vml"/><Relationship Id="rId6" Type="http://schemas.openxmlformats.org/officeDocument/2006/relationships/image" Target="../media/image63.wmf"/><Relationship Id="rId5" Type="http://schemas.openxmlformats.org/officeDocument/2006/relationships/oleObject" Target="../embeddings/Microsoft_Word_97_-_2003_Document2.doc"/><Relationship Id="rId4" Type="http://schemas.openxmlformats.org/officeDocument/2006/relationships/oleObject" Target="../embeddings/oleObject17.bin"/></Relationships>
</file>

<file path=ppt/slides/_rels/slide6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75.xml"/><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6.xml"/><Relationship Id="rId1" Type="http://schemas.openxmlformats.org/officeDocument/2006/relationships/slideLayout" Target="../slideLayouts/slideLayout2.xml"/><Relationship Id="rId4" Type="http://schemas.openxmlformats.org/officeDocument/2006/relationships/image" Target="../media/image72.jpeg"/></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83.xml"/><Relationship Id="rId7" Type="http://schemas.openxmlformats.org/officeDocument/2006/relationships/image" Target="../media/image74.wmf"/><Relationship Id="rId2" Type="http://schemas.openxmlformats.org/officeDocument/2006/relationships/slideLayout" Target="../slideLayouts/slideLayout2.xml"/><Relationship Id="rId1" Type="http://schemas.openxmlformats.org/officeDocument/2006/relationships/vmlDrawing" Target="../drawings/vmlDrawing15.vml"/><Relationship Id="rId6" Type="http://schemas.openxmlformats.org/officeDocument/2006/relationships/oleObject" Target="../embeddings/oleObject19.bin"/><Relationship Id="rId5" Type="http://schemas.openxmlformats.org/officeDocument/2006/relationships/image" Target="../media/image73.wmf"/><Relationship Id="rId4" Type="http://schemas.openxmlformats.org/officeDocument/2006/relationships/oleObject" Target="../embeddings/oleObject18.bin"/></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84.xml"/><Relationship Id="rId2" Type="http://schemas.openxmlformats.org/officeDocument/2006/relationships/slideLayout" Target="../slideLayouts/slideLayout2.xml"/><Relationship Id="rId1" Type="http://schemas.openxmlformats.org/officeDocument/2006/relationships/vmlDrawing" Target="../drawings/vmlDrawing16.vml"/><Relationship Id="rId5" Type="http://schemas.openxmlformats.org/officeDocument/2006/relationships/image" Target="../media/image75.wmf"/><Relationship Id="rId4" Type="http://schemas.openxmlformats.org/officeDocument/2006/relationships/oleObject" Target="../embeddings/oleObject20.bin"/></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notesSlide" Target="../notesSlides/notesSlide87.xml"/><Relationship Id="rId2" Type="http://schemas.openxmlformats.org/officeDocument/2006/relationships/slideLayout" Target="../slideLayouts/slideLayout2.xml"/><Relationship Id="rId1" Type="http://schemas.openxmlformats.org/officeDocument/2006/relationships/vmlDrawing" Target="../drawings/vmlDrawing17.vml"/><Relationship Id="rId5" Type="http://schemas.openxmlformats.org/officeDocument/2006/relationships/image" Target="../media/image76.wmf"/><Relationship Id="rId4" Type="http://schemas.openxmlformats.org/officeDocument/2006/relationships/oleObject" Target="../embeddings/oleObject21.bin"/></Relationships>
</file>

<file path=ppt/slides/_rels/slide88.xml.rels><?xml version="1.0" encoding="UTF-8" standalone="yes"?>
<Relationships xmlns="http://schemas.openxmlformats.org/package/2006/relationships"><Relationship Id="rId3" Type="http://schemas.openxmlformats.org/officeDocument/2006/relationships/notesSlide" Target="../notesSlides/notesSlide88.xml"/><Relationship Id="rId2" Type="http://schemas.openxmlformats.org/officeDocument/2006/relationships/slideLayout" Target="../slideLayouts/slideLayout2.xml"/><Relationship Id="rId1" Type="http://schemas.openxmlformats.org/officeDocument/2006/relationships/vmlDrawing" Target="../drawings/vmlDrawing18.vml"/><Relationship Id="rId5" Type="http://schemas.openxmlformats.org/officeDocument/2006/relationships/image" Target="../media/image77.png"/><Relationship Id="rId4" Type="http://schemas.openxmlformats.org/officeDocument/2006/relationships/oleObject" Target="../embeddings/oleObject22.bin"/></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3" Type="http://schemas.openxmlformats.org/officeDocument/2006/relationships/hyperlink" Target="http://imgs.ebuild.com/cms/El_Nuevo_Constructor/2007/May/38624/image6.jpg" TargetMode="External"/><Relationship Id="rId2" Type="http://schemas.openxmlformats.org/officeDocument/2006/relationships/notesSlide" Target="../notesSlides/notesSlide91.xml"/><Relationship Id="rId1" Type="http://schemas.openxmlformats.org/officeDocument/2006/relationships/slideLayout" Target="../slideLayouts/slideLayout7.xml"/><Relationship Id="rId5" Type="http://schemas.openxmlformats.org/officeDocument/2006/relationships/image" Target="../media/image79.png"/><Relationship Id="rId4" Type="http://schemas.openxmlformats.org/officeDocument/2006/relationships/image" Target="../media/image78.jpeg"/></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8" Type="http://schemas.openxmlformats.org/officeDocument/2006/relationships/oleObject" Target="../embeddings/oleObject25.bin"/><Relationship Id="rId3" Type="http://schemas.openxmlformats.org/officeDocument/2006/relationships/notesSlide" Target="../notesSlides/notesSlide95.xml"/><Relationship Id="rId7" Type="http://schemas.openxmlformats.org/officeDocument/2006/relationships/image" Target="../media/image81.wmf"/><Relationship Id="rId2" Type="http://schemas.openxmlformats.org/officeDocument/2006/relationships/slideLayout" Target="../slideLayouts/slideLayout2.xml"/><Relationship Id="rId1" Type="http://schemas.openxmlformats.org/officeDocument/2006/relationships/vmlDrawing" Target="../drawings/vmlDrawing19.vml"/><Relationship Id="rId6" Type="http://schemas.openxmlformats.org/officeDocument/2006/relationships/oleObject" Target="../embeddings/oleObject24.bin"/><Relationship Id="rId5" Type="http://schemas.openxmlformats.org/officeDocument/2006/relationships/image" Target="../media/image80.wmf"/><Relationship Id="rId10" Type="http://schemas.openxmlformats.org/officeDocument/2006/relationships/oleObject" Target="../embeddings/oleObject27.bin"/><Relationship Id="rId4" Type="http://schemas.openxmlformats.org/officeDocument/2006/relationships/oleObject" Target="../embeddings/oleObject23.bin"/><Relationship Id="rId9" Type="http://schemas.openxmlformats.org/officeDocument/2006/relationships/oleObject" Target="../embeddings/oleObject26.bin"/></Relationships>
</file>

<file path=ppt/slides/_rels/slide96.xml.rels><?xml version="1.0" encoding="UTF-8" standalone="yes"?>
<Relationships xmlns="http://schemas.openxmlformats.org/package/2006/relationships"><Relationship Id="rId3" Type="http://schemas.openxmlformats.org/officeDocument/2006/relationships/notesSlide" Target="../notesSlides/notesSlide96.xml"/><Relationship Id="rId2" Type="http://schemas.openxmlformats.org/officeDocument/2006/relationships/slideLayout" Target="../slideLayouts/slideLayout2.xml"/><Relationship Id="rId1" Type="http://schemas.openxmlformats.org/officeDocument/2006/relationships/vmlDrawing" Target="../drawings/vmlDrawing20.vml"/><Relationship Id="rId5" Type="http://schemas.openxmlformats.org/officeDocument/2006/relationships/image" Target="../media/image82.wmf"/><Relationship Id="rId4" Type="http://schemas.openxmlformats.org/officeDocument/2006/relationships/oleObject" Target="../embeddings/oleObject28.bin"/></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4.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1"/>
          <p:cNvSpPr>
            <a:spLocks noGrp="1"/>
          </p:cNvSpPr>
          <p:nvPr>
            <p:ph type="dt" sz="quarter" idx="10"/>
          </p:nvPr>
        </p:nvSpPr>
        <p:spPr>
          <a:xfrm>
            <a:off x="533400" y="6042025"/>
            <a:ext cx="2743200" cy="457200"/>
          </a:xfrm>
        </p:spPr>
        <p:txBody>
          <a:bodyPr/>
          <a:lstStyle/>
          <a:p>
            <a:pPr>
              <a:defRPr/>
            </a:pPr>
            <a:r>
              <a:rPr smtClean="0"/>
              <a:t>Asesoramiento sobre Seguridad y Salud</a:t>
            </a:r>
            <a:endParaRPr lang="es-ES" sz="1400"/>
          </a:p>
        </p:txBody>
      </p:sp>
      <p:pic>
        <p:nvPicPr>
          <p:cNvPr id="8195" name="Picture 2" descr="lightning2"/>
          <p:cNvPicPr>
            <a:picLocks noChangeAspect="1" noChangeArrowheads="1"/>
          </p:cNvPicPr>
          <p:nvPr/>
        </p:nvPicPr>
        <p:blipFill>
          <a:blip r:embed="rId3">
            <a:extLst>
              <a:ext uri="{28A0092B-C50C-407E-A947-70E740481C1C}">
                <a14:useLocalDpi xmlns:a14="http://schemas.microsoft.com/office/drawing/2010/main" val="0"/>
              </a:ext>
            </a:extLst>
          </a:blip>
          <a:srcRect l="24001"/>
          <a:stretch>
            <a:fillRect/>
          </a:stretch>
        </p:blipFill>
        <p:spPr bwMode="auto">
          <a:xfrm>
            <a:off x="1219200" y="1524000"/>
            <a:ext cx="6629400" cy="431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6" name="Rectangle 3"/>
          <p:cNvSpPr>
            <a:spLocks noChangeArrowheads="1"/>
          </p:cNvSpPr>
          <p:nvPr/>
        </p:nvSpPr>
        <p:spPr bwMode="auto">
          <a:xfrm>
            <a:off x="685800" y="120650"/>
            <a:ext cx="7848600" cy="1431925"/>
          </a:xfrm>
          <a:prstGeom prst="rect">
            <a:avLst/>
          </a:prstGeom>
          <a:noFill/>
          <a:ln>
            <a:noFill/>
          </a:ln>
          <a:effectLst>
            <a:outerShdw blurRad="63500" dist="38099" dir="2700000" algn="ctr" rotWithShape="0">
              <a:srgbClr val="990000">
                <a:alpha val="7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defRPr/>
            </a:pPr>
            <a:r>
              <a:rPr lang="en-US" sz="4400" b="1">
                <a:solidFill>
                  <a:schemeClr val="accent1"/>
                </a:solidFill>
                <a:latin typeface="Times New Roman" pitchFamily="18" charset="0"/>
                <a:ea typeface="ＭＳ Ｐゴシック" pitchFamily="34" charset="-128"/>
              </a:rPr>
              <a:t>Eléctrica en la industria en general</a:t>
            </a:r>
            <a:endParaRPr lang="es-ES" b="1">
              <a:solidFill>
                <a:schemeClr val="accent1"/>
              </a:solidFill>
              <a:latin typeface="Times New Roman" pitchFamily="18" charset="0"/>
              <a:ea typeface="ＭＳ Ｐゴシック" pitchFamily="34" charset="-128"/>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p:cNvGraphicFramePr>
            <a:graphicFrameLocks/>
          </p:cNvGraphicFramePr>
          <p:nvPr/>
        </p:nvGraphicFramePr>
        <p:xfrm>
          <a:off x="1143001" y="2057400"/>
          <a:ext cx="5715000"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4" name="Title 3"/>
          <p:cNvSpPr>
            <a:spLocks noGrp="1"/>
          </p:cNvSpPr>
          <p:nvPr>
            <p:ph type="title"/>
          </p:nvPr>
        </p:nvSpPr>
        <p:spPr>
          <a:xfrm>
            <a:off x="609600" y="533400"/>
            <a:ext cx="7826375" cy="1371600"/>
          </a:xfrm>
        </p:spPr>
        <p:txBody>
          <a:bodyPr wrap="square" numCol="1" anchorCtr="0" compatLnSpc="1">
            <a:prstTxWarp prst="textNoShape">
              <a:avLst/>
            </a:prstTxWarp>
            <a:normAutofit/>
          </a:bodyPr>
          <a:lstStyle/>
          <a:p>
            <a:pPr eaLnBrk="1" hangingPunct="1">
              <a:defRPr/>
            </a:pPr>
            <a:r>
              <a:rPr lang="es-ES" cap="none" smtClean="0">
                <a:ea typeface="ＭＳ Ｐゴシック" pitchFamily="34" charset="-128"/>
              </a:rPr>
              <a:t>ELÉCTRICA [1910.301 – 399] </a:t>
            </a:r>
          </a:p>
        </p:txBody>
      </p:sp>
      <p:sp>
        <p:nvSpPr>
          <p:cNvPr id="9220" name="Slide Number Placeholder 5"/>
          <p:cNvSpPr>
            <a:spLocks noGrp="1"/>
          </p:cNvSpPr>
          <p:nvPr>
            <p:ph type="sldNum" sz="quarter" idx="10"/>
          </p:nvPr>
        </p:nvSpPr>
        <p:spPr bwMode="auto">
          <a:prstGeom prst="rect">
            <a:avLst/>
          </a:prstGeom>
          <a:noFill/>
          <a:ln>
            <a:miter lim="800000"/>
            <a:headEnd/>
            <a:tailEnd/>
          </a:ln>
          <a:extLst>
            <a:ext uri="{909E8E84-426E-40DD-AFC4-6F175D3DCCD1}">
              <a14:hiddenFill xmlns:a14="http://schemas.microsoft.com/office/drawing/2010/main">
                <a:solidFill>
                  <a:srgbClr val="FFFFFF"/>
                </a:solidFill>
              </a14:hiddenFill>
            </a:ext>
          </a:extLst>
        </p:spPr>
        <p:txBody>
          <a:bodyPr lIns="91440" tIns="45720" rIns="91440" bIns="45720" anchor="t"/>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fld id="{B8A17028-A4B5-41AF-8297-6C800C12FBD1}" type="slidenum">
              <a:rPr lang="en-US" altLang="en-US" sz="1600" b="1" smtClean="0">
                <a:solidFill>
                  <a:srgbClr val="FFFFFF"/>
                </a:solidFill>
              </a:rPr>
              <a:pPr algn="r" eaLnBrk="1" hangingPunct="1"/>
              <a:t>2</a:t>
            </a:fld>
            <a:endParaRPr lang="es-ES" altLang="en-US" sz="1600" b="1" smtClean="0">
              <a:solidFill>
                <a:srgbClr val="FFFFFF"/>
              </a:solidFill>
            </a:endParaRPr>
          </a:p>
        </p:txBody>
      </p:sp>
      <p:sp>
        <p:nvSpPr>
          <p:cNvPr id="9221" name="Rectangle 4"/>
          <p:cNvSpPr>
            <a:spLocks noChangeArrowheads="1"/>
          </p:cNvSpPr>
          <p:nvPr/>
        </p:nvSpPr>
        <p:spPr bwMode="auto">
          <a:xfrm>
            <a:off x="2819400" y="2084388"/>
            <a:ext cx="3638550" cy="35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r>
              <a:rPr lang="en-US" altLang="en-US" sz="1700">
                <a:solidFill>
                  <a:srgbClr val="000000"/>
                </a:solidFill>
                <a:latin typeface="Calibri" pitchFamily="34" charset="0"/>
              </a:rPr>
              <a:t>INSTALACIÓN Y USO DE EQUIPOS ADECUADOS </a:t>
            </a:r>
          </a:p>
        </p:txBody>
      </p:sp>
      <p:sp>
        <p:nvSpPr>
          <p:cNvPr id="6" name="Rectangle 5"/>
          <p:cNvSpPr/>
          <p:nvPr/>
        </p:nvSpPr>
        <p:spPr>
          <a:xfrm>
            <a:off x="2819400" y="2770188"/>
            <a:ext cx="3340100" cy="354012"/>
          </a:xfrm>
          <a:prstGeom prst="rect">
            <a:avLst/>
          </a:prstGeom>
        </p:spPr>
        <p:txBody>
          <a:bodyPr wrap="none">
            <a:spAutoFit/>
          </a:bodyPr>
          <a:lstStyle/>
          <a:p>
            <a:pPr fontAlgn="auto">
              <a:spcBef>
                <a:spcPts val="0"/>
              </a:spcBef>
              <a:spcAft>
                <a:spcPts val="0"/>
              </a:spcAft>
              <a:defRPr/>
            </a:pPr>
            <a:r>
              <a:rPr lang="en-US" sz="1700" cap="small" dirty="0">
                <a:solidFill>
                  <a:srgbClr val="000000"/>
                </a:solidFill>
                <a:latin typeface="Calibri"/>
                <a:ea typeface="+mn-ea"/>
              </a:rPr>
              <a:t>Puesta a tierra permanente y eficaz</a:t>
            </a:r>
          </a:p>
        </p:txBody>
      </p:sp>
      <p:sp>
        <p:nvSpPr>
          <p:cNvPr id="7" name="Rectangle 6"/>
          <p:cNvSpPr/>
          <p:nvPr/>
        </p:nvSpPr>
        <p:spPr>
          <a:xfrm>
            <a:off x="2819400" y="3455988"/>
            <a:ext cx="4475163" cy="354012"/>
          </a:xfrm>
          <a:prstGeom prst="rect">
            <a:avLst/>
          </a:prstGeom>
        </p:spPr>
        <p:txBody>
          <a:bodyPr>
            <a:spAutoFit/>
          </a:bodyPr>
          <a:lstStyle/>
          <a:p>
            <a:pPr fontAlgn="auto">
              <a:spcBef>
                <a:spcPts val="0"/>
              </a:spcBef>
              <a:spcAft>
                <a:spcPts val="0"/>
              </a:spcAft>
              <a:defRPr/>
            </a:pPr>
            <a:r>
              <a:rPr lang="en-US" sz="1700" cap="small" dirty="0">
                <a:solidFill>
                  <a:srgbClr val="000000"/>
                </a:solidFill>
                <a:latin typeface="Calibri"/>
                <a:ea typeface="+mn-ea"/>
              </a:rPr>
              <a:t>Sujetacables flexibles</a:t>
            </a:r>
          </a:p>
        </p:txBody>
      </p:sp>
      <p:sp>
        <p:nvSpPr>
          <p:cNvPr id="9224" name="TextBox 11"/>
          <p:cNvSpPr txBox="1">
            <a:spLocks noChangeArrowheads="1"/>
          </p:cNvSpPr>
          <p:nvPr/>
        </p:nvSpPr>
        <p:spPr bwMode="auto">
          <a:xfrm rot="5400000">
            <a:off x="6116637" y="2443163"/>
            <a:ext cx="54705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r>
              <a:rPr lang="en-US" altLang="en-US" sz="3200" b="1">
                <a:solidFill>
                  <a:srgbClr val="FFFFFF"/>
                </a:solidFill>
                <a:latin typeface="Calibri" pitchFamily="34" charset="0"/>
              </a:rPr>
              <a:t>SUBAPARTADO S</a:t>
            </a:r>
            <a:endParaRPr lang="es-ES" altLang="en-US" sz="3200" b="1">
              <a:solidFill>
                <a:srgbClr val="FFFFFF"/>
              </a:solidFill>
              <a:latin typeface="Calibri" pitchFamily="34" charset="0"/>
            </a:endParaRPr>
          </a:p>
        </p:txBody>
      </p:sp>
      <p:sp>
        <p:nvSpPr>
          <p:cNvPr id="13" name="Rectangle 12"/>
          <p:cNvSpPr/>
          <p:nvPr/>
        </p:nvSpPr>
        <p:spPr>
          <a:xfrm>
            <a:off x="2819400" y="4141788"/>
            <a:ext cx="4475163" cy="354012"/>
          </a:xfrm>
          <a:prstGeom prst="rect">
            <a:avLst/>
          </a:prstGeom>
        </p:spPr>
        <p:txBody>
          <a:bodyPr>
            <a:spAutoFit/>
          </a:bodyPr>
          <a:lstStyle/>
          <a:p>
            <a:pPr fontAlgn="auto">
              <a:spcBef>
                <a:spcPts val="0"/>
              </a:spcBef>
              <a:spcAft>
                <a:spcPts val="0"/>
              </a:spcAft>
              <a:defRPr/>
            </a:pPr>
            <a:r>
              <a:rPr lang="en-US" sz="1700" cap="small" dirty="0">
                <a:solidFill>
                  <a:srgbClr val="000000"/>
                </a:solidFill>
                <a:latin typeface="Calibri"/>
                <a:ea typeface="+mn-ea"/>
              </a:rPr>
              <a:t>Cables flexibles se usan en cableado fijo</a:t>
            </a:r>
          </a:p>
        </p:txBody>
      </p:sp>
      <p:sp>
        <p:nvSpPr>
          <p:cNvPr id="9226" name="Rectangle 13"/>
          <p:cNvSpPr>
            <a:spLocks noChangeArrowheads="1"/>
          </p:cNvSpPr>
          <p:nvPr/>
        </p:nvSpPr>
        <p:spPr bwMode="auto">
          <a:xfrm>
            <a:off x="2819400" y="4827588"/>
            <a:ext cx="4475163"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r>
              <a:rPr lang="en-US" altLang="en-US" sz="1700">
                <a:solidFill>
                  <a:srgbClr val="000000"/>
                </a:solidFill>
                <a:latin typeface="Calibri" pitchFamily="34" charset="0"/>
              </a:rPr>
              <a:t>TAPAS DE CAJAS DE CONEXIONES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a:xfrm>
            <a:off x="533400" y="5978525"/>
            <a:ext cx="2743200" cy="457200"/>
          </a:xfrm>
        </p:spPr>
        <p:txBody>
          <a:bodyPr/>
          <a:lstStyle/>
          <a:p>
            <a:pPr>
              <a:defRPr/>
            </a:pPr>
            <a:r>
              <a:rPr smtClean="0"/>
              <a:t>Asesoramiento sobre Seguridad y Salud</a:t>
            </a:r>
            <a:endParaRPr lang="es-ES" sz="1400"/>
          </a:p>
        </p:txBody>
      </p:sp>
      <p:sp>
        <p:nvSpPr>
          <p:cNvPr id="10243" name="Rectangle 2"/>
          <p:cNvSpPr>
            <a:spLocks noGrp="1" noChangeArrowheads="1"/>
          </p:cNvSpPr>
          <p:nvPr>
            <p:ph type="title"/>
          </p:nvPr>
        </p:nvSpPr>
        <p:spPr>
          <a:xfrm>
            <a:off x="685800" y="381000"/>
            <a:ext cx="7772400" cy="1143000"/>
          </a:xfrm>
        </p:spPr>
        <p:txBody>
          <a:bodyPr/>
          <a:lstStyle/>
          <a:p>
            <a:pPr eaLnBrk="1" hangingPunct="1">
              <a:defRPr/>
            </a:pPr>
            <a:r>
              <a:rPr lang="es-ES" smtClean="0">
                <a:ea typeface="ＭＳ Ｐゴシック" pitchFamily="34" charset="-128"/>
              </a:rPr>
              <a:t>Terminología eléctrica</a:t>
            </a:r>
          </a:p>
        </p:txBody>
      </p:sp>
      <p:sp>
        <p:nvSpPr>
          <p:cNvPr id="10244" name="Rectangle 3"/>
          <p:cNvSpPr>
            <a:spLocks noGrp="1" noChangeArrowheads="1"/>
          </p:cNvSpPr>
          <p:nvPr>
            <p:ph type="body" idx="1"/>
          </p:nvPr>
        </p:nvSpPr>
        <p:spPr>
          <a:xfrm>
            <a:off x="685800" y="1676400"/>
            <a:ext cx="8001000" cy="4495800"/>
          </a:xfrm>
        </p:spPr>
        <p:txBody>
          <a:bodyPr/>
          <a:lstStyle/>
          <a:p>
            <a:pPr eaLnBrk="1" hangingPunct="1">
              <a:lnSpc>
                <a:spcPct val="90000"/>
              </a:lnSpc>
              <a:buClr>
                <a:schemeClr val="accent1"/>
              </a:buClr>
            </a:pPr>
            <a:r>
              <a:rPr lang="es-ES" altLang="en-US" sz="2800" b="1" smtClean="0"/>
              <a:t>Corriente</a:t>
            </a:r>
            <a:r>
              <a:rPr lang="es-ES" altLang="en-US" sz="2800" smtClean="0"/>
              <a:t>: el movimiento de la carga eléctrica</a:t>
            </a:r>
          </a:p>
          <a:p>
            <a:pPr eaLnBrk="1" hangingPunct="1">
              <a:lnSpc>
                <a:spcPct val="90000"/>
              </a:lnSpc>
              <a:buClr>
                <a:schemeClr val="accent1"/>
              </a:buClr>
            </a:pPr>
            <a:r>
              <a:rPr lang="es-ES" altLang="en-US" sz="2800" b="1" smtClean="0"/>
              <a:t>Resistencia</a:t>
            </a:r>
            <a:r>
              <a:rPr lang="es-ES" altLang="en-US" sz="2800" smtClean="0"/>
              <a:t>: oposición al flujo de corriente</a:t>
            </a:r>
          </a:p>
          <a:p>
            <a:pPr eaLnBrk="1" hangingPunct="1">
              <a:lnSpc>
                <a:spcPct val="90000"/>
              </a:lnSpc>
              <a:buClr>
                <a:schemeClr val="accent1"/>
              </a:buClr>
            </a:pPr>
            <a:r>
              <a:rPr lang="es-ES" altLang="en-US" sz="2800" b="1" smtClean="0"/>
              <a:t>Tensión</a:t>
            </a:r>
            <a:r>
              <a:rPr lang="es-ES" altLang="en-US" sz="2800" smtClean="0"/>
              <a:t>: una medida de fuerza eléctrica</a:t>
            </a:r>
          </a:p>
          <a:p>
            <a:pPr eaLnBrk="1" hangingPunct="1">
              <a:lnSpc>
                <a:spcPct val="90000"/>
              </a:lnSpc>
              <a:buClr>
                <a:schemeClr val="accent1"/>
              </a:buClr>
            </a:pPr>
            <a:r>
              <a:rPr lang="es-ES" altLang="en-US" sz="2800" b="1" smtClean="0"/>
              <a:t>Conductores</a:t>
            </a:r>
            <a:r>
              <a:rPr lang="es-ES" altLang="en-US" sz="2800" smtClean="0"/>
              <a:t>: sustancias, como por ejemplo metales, que tienen poca resistencia a la electricidad</a:t>
            </a:r>
          </a:p>
          <a:p>
            <a:pPr eaLnBrk="1" hangingPunct="1">
              <a:lnSpc>
                <a:spcPct val="90000"/>
              </a:lnSpc>
              <a:buClr>
                <a:schemeClr val="accent1"/>
              </a:buClr>
            </a:pPr>
            <a:r>
              <a:rPr lang="es-ES" altLang="en-US" sz="2800" b="1" smtClean="0"/>
              <a:t>Aislantes</a:t>
            </a:r>
            <a:r>
              <a:rPr lang="es-ES" altLang="en-US" sz="2800" smtClean="0"/>
              <a:t>: sustancias como la madera, la goma, el vidrio y la baquelita que tienen gran resistencia a la electricidad</a:t>
            </a:r>
          </a:p>
          <a:p>
            <a:pPr eaLnBrk="1" hangingPunct="1">
              <a:lnSpc>
                <a:spcPct val="90000"/>
              </a:lnSpc>
              <a:buClr>
                <a:schemeClr val="accent1"/>
              </a:buClr>
            </a:pPr>
            <a:r>
              <a:rPr lang="es-ES" altLang="en-US" sz="2800" b="1" smtClean="0"/>
              <a:t>Puesta a tierra</a:t>
            </a:r>
            <a:r>
              <a:rPr lang="es-ES" altLang="en-US" sz="2800" smtClean="0"/>
              <a:t>: una conexión que conduce a tierra que actúa como medida de protección</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685800" y="381000"/>
            <a:ext cx="7772400" cy="1143000"/>
          </a:xfrm>
        </p:spPr>
        <p:txBody>
          <a:bodyPr/>
          <a:lstStyle/>
          <a:p>
            <a:pPr eaLnBrk="1" hangingPunct="1">
              <a:defRPr/>
            </a:pPr>
            <a:r>
              <a:rPr lang="es-ES" smtClean="0">
                <a:ea typeface="ＭＳ Ｐゴシック" pitchFamily="34" charset="-128"/>
              </a:rPr>
              <a:t>Sistemas de utilización de electricidad</a:t>
            </a:r>
          </a:p>
        </p:txBody>
      </p:sp>
      <p:sp>
        <p:nvSpPr>
          <p:cNvPr id="11267" name="Content Placeholder 2"/>
          <p:cNvSpPr>
            <a:spLocks noGrp="1"/>
          </p:cNvSpPr>
          <p:nvPr>
            <p:ph idx="1"/>
          </p:nvPr>
        </p:nvSpPr>
        <p:spPr>
          <a:xfrm>
            <a:off x="685800" y="1552575"/>
            <a:ext cx="7772400" cy="4419600"/>
          </a:xfrm>
        </p:spPr>
        <p:txBody>
          <a:bodyPr/>
          <a:lstStyle/>
          <a:p>
            <a:pPr eaLnBrk="1" hangingPunct="1">
              <a:buClr>
                <a:schemeClr val="accent1"/>
              </a:buClr>
            </a:pPr>
            <a:r>
              <a:rPr lang="es-ES" altLang="en-US" sz="2800" smtClean="0"/>
              <a:t>Instalaciones eléctricas y utilización de equipos instalados o que se usan en edificios, estructuras u otras instalaciones: </a:t>
            </a:r>
          </a:p>
          <a:p>
            <a:pPr lvl="1" eaLnBrk="1" hangingPunct="1">
              <a:buClr>
                <a:schemeClr val="accent1"/>
              </a:buClr>
            </a:pPr>
            <a:r>
              <a:rPr lang="es-ES" altLang="en-US" sz="2000" smtClean="0"/>
              <a:t>Patios</a:t>
            </a:r>
          </a:p>
          <a:p>
            <a:pPr lvl="1" eaLnBrk="1" hangingPunct="1">
              <a:buClr>
                <a:schemeClr val="accent1"/>
              </a:buClr>
            </a:pPr>
            <a:r>
              <a:rPr lang="es-ES" altLang="en-US" sz="2000" smtClean="0"/>
              <a:t>Parques de atracciones</a:t>
            </a:r>
          </a:p>
          <a:p>
            <a:pPr lvl="1" eaLnBrk="1" hangingPunct="1">
              <a:buClr>
                <a:schemeClr val="accent1"/>
              </a:buClr>
            </a:pPr>
            <a:r>
              <a:rPr lang="es-ES" altLang="en-US" sz="2000" smtClean="0"/>
              <a:t>Estacionamientos y otros terrenos</a:t>
            </a:r>
          </a:p>
          <a:p>
            <a:pPr lvl="1" eaLnBrk="1" hangingPunct="1">
              <a:buClr>
                <a:schemeClr val="accent1"/>
              </a:buClr>
            </a:pPr>
            <a:r>
              <a:rPr lang="es-ES" altLang="en-US" sz="2000" smtClean="0"/>
              <a:t>Casas móviles </a:t>
            </a:r>
          </a:p>
          <a:p>
            <a:pPr lvl="1" eaLnBrk="1" hangingPunct="1">
              <a:buClr>
                <a:schemeClr val="accent1"/>
              </a:buClr>
            </a:pPr>
            <a:r>
              <a:rPr lang="es-ES" altLang="en-US" sz="2000" smtClean="0"/>
              <a:t>Vehículos recreativos</a:t>
            </a:r>
          </a:p>
          <a:p>
            <a:pPr lvl="1" eaLnBrk="1" hangingPunct="1">
              <a:buClr>
                <a:schemeClr val="accent1"/>
              </a:buClr>
            </a:pPr>
            <a:r>
              <a:rPr lang="es-ES" altLang="en-US" sz="2000" smtClean="0"/>
              <a:t>Subestaciones industriales</a:t>
            </a:r>
          </a:p>
          <a:p>
            <a:pPr lvl="1" eaLnBrk="1" hangingPunct="1">
              <a:buClr>
                <a:schemeClr val="accent1"/>
              </a:buClr>
            </a:pPr>
            <a:r>
              <a:rPr lang="es-ES" altLang="en-US" sz="2000" smtClean="0"/>
              <a:t>Conductores que conectan las instalaciones a un suministro de electricidad</a:t>
            </a:r>
          </a:p>
          <a:p>
            <a:pPr lvl="1" eaLnBrk="1" hangingPunct="1">
              <a:buClr>
                <a:schemeClr val="accent1"/>
              </a:buClr>
            </a:pPr>
            <a:r>
              <a:rPr lang="es-ES" altLang="en-US" sz="2000" smtClean="0"/>
              <a:t>Otros conductores externos de las instalaciones</a:t>
            </a:r>
          </a:p>
          <a:p>
            <a:pPr eaLnBrk="1" hangingPunct="1">
              <a:buClr>
                <a:schemeClr val="accent1"/>
              </a:buClr>
            </a:pPr>
            <a:endParaRPr lang="es-ES" altLang="en-US" smtClean="0"/>
          </a:p>
        </p:txBody>
      </p:sp>
      <p:sp>
        <p:nvSpPr>
          <p:cNvPr id="4" name="Date Placeholder 3"/>
          <p:cNvSpPr>
            <a:spLocks noGrp="1"/>
          </p:cNvSpPr>
          <p:nvPr>
            <p:ph type="dt" sz="quarter" idx="10"/>
          </p:nvPr>
        </p:nvSpPr>
        <p:spPr>
          <a:xfrm>
            <a:off x="533400" y="6042025"/>
            <a:ext cx="2743200" cy="457200"/>
          </a:xfrm>
        </p:spPr>
        <p:txBody>
          <a:bodyPr/>
          <a:lstStyle/>
          <a:p>
            <a:pPr>
              <a:defRPr/>
            </a:pPr>
            <a:r>
              <a:rPr smtClean="0"/>
              <a:t>Asesoramiento sobre Seguridad y Salud</a:t>
            </a:r>
            <a:endParaRPr lang="es-ES" sz="1400"/>
          </a:p>
        </p:txBody>
      </p:sp>
      <p:sp>
        <p:nvSpPr>
          <p:cNvPr id="11269" name="Text Box 4"/>
          <p:cNvSpPr txBox="1">
            <a:spLocks noChangeArrowheads="1"/>
          </p:cNvSpPr>
          <p:nvPr/>
        </p:nvSpPr>
        <p:spPr bwMode="auto">
          <a:xfrm>
            <a:off x="5486400" y="6172200"/>
            <a:ext cx="1524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s-ES" altLang="en-US" b="1">
                <a:solidFill>
                  <a:schemeClr val="accent1"/>
                </a:solidFill>
              </a:rPr>
              <a:t>1910.302(a)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2"/>
          <p:cNvSpPr>
            <a:spLocks noGrp="1"/>
          </p:cNvSpPr>
          <p:nvPr>
            <p:ph type="dt" sz="quarter" idx="10"/>
          </p:nvPr>
        </p:nvSpPr>
        <p:spPr>
          <a:xfrm>
            <a:off x="533400" y="6073775"/>
            <a:ext cx="2743200" cy="457200"/>
          </a:xfrm>
        </p:spPr>
        <p:txBody>
          <a:bodyPr/>
          <a:lstStyle/>
          <a:p>
            <a:pPr>
              <a:defRPr/>
            </a:pPr>
            <a:r>
              <a:rPr smtClean="0"/>
              <a:t>Asesoramiento sobre Seguridad y Salud</a:t>
            </a:r>
            <a:endParaRPr lang="es-ES" sz="1400"/>
          </a:p>
        </p:txBody>
      </p:sp>
      <p:sp>
        <p:nvSpPr>
          <p:cNvPr id="12291" name="Rectangle 2"/>
          <p:cNvSpPr>
            <a:spLocks noGrp="1" noChangeArrowheads="1"/>
          </p:cNvSpPr>
          <p:nvPr>
            <p:ph type="title"/>
          </p:nvPr>
        </p:nvSpPr>
        <p:spPr/>
        <p:txBody>
          <a:bodyPr/>
          <a:lstStyle/>
          <a:p>
            <a:pPr eaLnBrk="1" hangingPunct="1">
              <a:defRPr/>
            </a:pPr>
            <a:r>
              <a:rPr lang="en-US" sz="4000" smtClean="0">
                <a:ea typeface="ＭＳ Ｐゴシック" pitchFamily="34" charset="-128"/>
              </a:rPr>
              <a:t>Riesgos eléctricos</a:t>
            </a:r>
            <a:r>
              <a:rPr lang="es-ES" smtClean="0">
                <a:ea typeface="ＭＳ Ｐゴシック" pitchFamily="34" charset="-128"/>
              </a:rPr>
              <a:t/>
            </a:r>
            <a:br>
              <a:rPr lang="es-ES" smtClean="0">
                <a:ea typeface="ＭＳ Ｐゴシック" pitchFamily="34" charset="-128"/>
              </a:rPr>
            </a:br>
            <a:r>
              <a:rPr lang="en-US" sz="3200" smtClean="0">
                <a:solidFill>
                  <a:schemeClr val="tx1"/>
                </a:solidFill>
                <a:ea typeface="ＭＳ Ｐゴシック" pitchFamily="34" charset="-128"/>
              </a:rPr>
              <a:t>¿Qué es lo primero que se le viene a la mente?</a:t>
            </a:r>
          </a:p>
        </p:txBody>
      </p:sp>
      <p:sp>
        <p:nvSpPr>
          <p:cNvPr id="12292" name="Text Box 3"/>
          <p:cNvSpPr txBox="1">
            <a:spLocks noChangeArrowheads="1"/>
          </p:cNvSpPr>
          <p:nvPr/>
        </p:nvSpPr>
        <p:spPr bwMode="auto">
          <a:xfrm>
            <a:off x="609600" y="2514600"/>
            <a:ext cx="2819400" cy="225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lnSpc>
                <a:spcPct val="140000"/>
              </a:lnSpc>
              <a:spcBef>
                <a:spcPct val="50000"/>
              </a:spcBef>
            </a:pPr>
            <a:r>
              <a:rPr lang="es-ES" altLang="en-US" sz="2000" u="sng">
                <a:latin typeface="Times New Roman" pitchFamily="18" charset="0"/>
              </a:rPr>
              <a:t>Descarga </a:t>
            </a:r>
          </a:p>
          <a:p>
            <a:pPr eaLnBrk="1" hangingPunct="1">
              <a:lnSpc>
                <a:spcPct val="140000"/>
              </a:lnSpc>
              <a:spcBef>
                <a:spcPct val="50000"/>
              </a:spcBef>
            </a:pPr>
            <a:r>
              <a:rPr lang="es-ES" altLang="en-US" sz="2000" u="sng">
                <a:latin typeface="Times New Roman" pitchFamily="18" charset="0"/>
              </a:rPr>
              <a:t>Quemaduras</a:t>
            </a:r>
          </a:p>
          <a:p>
            <a:pPr eaLnBrk="1" hangingPunct="1">
              <a:lnSpc>
                <a:spcPct val="140000"/>
              </a:lnSpc>
              <a:spcBef>
                <a:spcPct val="50000"/>
              </a:spcBef>
            </a:pPr>
            <a:r>
              <a:rPr lang="es-ES" altLang="en-US" sz="2000" u="sng">
                <a:latin typeface="Times New Roman" pitchFamily="18" charset="0"/>
              </a:rPr>
              <a:t>Incendio</a:t>
            </a:r>
          </a:p>
          <a:p>
            <a:pPr eaLnBrk="1" hangingPunct="1">
              <a:lnSpc>
                <a:spcPct val="140000"/>
              </a:lnSpc>
              <a:spcBef>
                <a:spcPct val="50000"/>
              </a:spcBef>
            </a:pPr>
            <a:r>
              <a:rPr lang="es-ES" altLang="en-US" sz="2000" u="sng">
                <a:latin typeface="Times New Roman" pitchFamily="18" charset="0"/>
              </a:rPr>
              <a:t>Explosiones</a:t>
            </a:r>
          </a:p>
        </p:txBody>
      </p:sp>
      <p:sp>
        <p:nvSpPr>
          <p:cNvPr id="12293" name="Text Box 4"/>
          <p:cNvSpPr txBox="1">
            <a:spLocks noChangeArrowheads="1"/>
          </p:cNvSpPr>
          <p:nvPr/>
        </p:nvSpPr>
        <p:spPr bwMode="auto">
          <a:xfrm>
            <a:off x="3733800" y="2057400"/>
            <a:ext cx="3276600"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lnSpc>
                <a:spcPct val="120000"/>
              </a:lnSpc>
              <a:spcBef>
                <a:spcPct val="50000"/>
              </a:spcBef>
            </a:pPr>
            <a:r>
              <a:rPr lang="es-ES" altLang="en-US" sz="2000" b="1">
                <a:latin typeface="Times New Roman" pitchFamily="18" charset="0"/>
              </a:rPr>
              <a:t>Directos:  </a:t>
            </a:r>
            <a:r>
              <a:rPr lang="es-ES" altLang="en-US" sz="2000" u="sng">
                <a:latin typeface="Times New Roman" pitchFamily="18" charset="0"/>
              </a:rPr>
              <a:t>Electrocución</a:t>
            </a:r>
          </a:p>
          <a:p>
            <a:pPr eaLnBrk="1" hangingPunct="1">
              <a:lnSpc>
                <a:spcPct val="120000"/>
              </a:lnSpc>
              <a:spcBef>
                <a:spcPct val="50000"/>
              </a:spcBef>
            </a:pPr>
            <a:r>
              <a:rPr lang="es-ES" altLang="en-US" sz="2000" b="1">
                <a:latin typeface="Times New Roman" pitchFamily="18" charset="0"/>
              </a:rPr>
              <a:t>Reacción:  </a:t>
            </a:r>
            <a:r>
              <a:rPr lang="es-ES" altLang="en-US" sz="2000" u="sng">
                <a:latin typeface="Times New Roman" pitchFamily="18" charset="0"/>
              </a:rPr>
              <a:t>Caídas</a:t>
            </a:r>
          </a:p>
        </p:txBody>
      </p:sp>
      <p:sp>
        <p:nvSpPr>
          <p:cNvPr id="12294" name="Text Box 5"/>
          <p:cNvSpPr txBox="1">
            <a:spLocks noChangeArrowheads="1"/>
          </p:cNvSpPr>
          <p:nvPr/>
        </p:nvSpPr>
        <p:spPr bwMode="auto">
          <a:xfrm>
            <a:off x="685800" y="5257800"/>
            <a:ext cx="6248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spcBef>
                <a:spcPct val="50000"/>
              </a:spcBef>
            </a:pPr>
            <a:r>
              <a:rPr lang="es-ES" altLang="en-US" sz="2000" u="sng">
                <a:latin typeface="Times New Roman" pitchFamily="18" charset="0"/>
              </a:rPr>
              <a:t>Explosión de arco/Relámpago de arco</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ate Placeholder 5"/>
          <p:cNvSpPr>
            <a:spLocks noGrp="1"/>
          </p:cNvSpPr>
          <p:nvPr>
            <p:ph type="dt" sz="quarter" idx="10"/>
          </p:nvPr>
        </p:nvSpPr>
        <p:spPr>
          <a:xfrm>
            <a:off x="533400" y="6089650"/>
            <a:ext cx="2743200" cy="457200"/>
          </a:xfrm>
        </p:spPr>
        <p:txBody>
          <a:bodyPr/>
          <a:lstStyle/>
          <a:p>
            <a:pPr>
              <a:defRPr/>
            </a:pPr>
            <a:r>
              <a:rPr smtClean="0"/>
              <a:t>Asesoramiento sobre Seguridad y Salud</a:t>
            </a:r>
            <a:endParaRPr lang="es-ES" sz="1400"/>
          </a:p>
        </p:txBody>
      </p:sp>
      <p:sp>
        <p:nvSpPr>
          <p:cNvPr id="13315" name="Rectangle 2"/>
          <p:cNvSpPr>
            <a:spLocks noGrp="1" noChangeArrowheads="1"/>
          </p:cNvSpPr>
          <p:nvPr>
            <p:ph type="title"/>
          </p:nvPr>
        </p:nvSpPr>
        <p:spPr/>
        <p:txBody>
          <a:bodyPr/>
          <a:lstStyle/>
          <a:p>
            <a:pPr eaLnBrk="1" hangingPunct="1">
              <a:defRPr/>
            </a:pPr>
            <a:r>
              <a:rPr lang="es-ES" smtClean="0">
                <a:ea typeface="ＭＳ Ｐゴシック" pitchFamily="34" charset="-128"/>
              </a:rPr>
              <a:t>Niveles de descarga y electrocución</a:t>
            </a:r>
          </a:p>
        </p:txBody>
      </p:sp>
      <p:sp>
        <p:nvSpPr>
          <p:cNvPr id="13316" name="Rectangle 3"/>
          <p:cNvSpPr>
            <a:spLocks noGrp="1" noChangeArrowheads="1"/>
          </p:cNvSpPr>
          <p:nvPr>
            <p:ph type="body" sz="half" idx="1"/>
          </p:nvPr>
        </p:nvSpPr>
        <p:spPr>
          <a:xfrm>
            <a:off x="685800" y="1981200"/>
            <a:ext cx="7391400" cy="1752600"/>
          </a:xfrm>
        </p:spPr>
        <p:txBody>
          <a:bodyPr/>
          <a:lstStyle/>
          <a:p>
            <a:pPr eaLnBrk="1" hangingPunct="1"/>
            <a:r>
              <a:rPr lang="es-ES" altLang="en-US" sz="2800" smtClean="0"/>
              <a:t>1/1000 amperios: nivel de percepción</a:t>
            </a:r>
          </a:p>
          <a:p>
            <a:pPr eaLnBrk="1" hangingPunct="1"/>
            <a:r>
              <a:rPr lang="es-ES" altLang="en-US" sz="2800" smtClean="0"/>
              <a:t>1/100 amperios: contracción muscular</a:t>
            </a:r>
          </a:p>
          <a:p>
            <a:pPr eaLnBrk="1" hangingPunct="1"/>
            <a:r>
              <a:rPr lang="es-ES" altLang="en-US" sz="2800" smtClean="0"/>
              <a:t>1/10 amperios: electrocución </a:t>
            </a:r>
          </a:p>
        </p:txBody>
      </p:sp>
      <p:pic>
        <p:nvPicPr>
          <p:cNvPr id="13317" name="Picture 4" descr="08151a">
            <a:hlinkClick r:id="rId3"/>
          </p:cNvPr>
          <p:cNvPicPr>
            <a:picLocks noGrp="1" noChangeAspect="1" noChangeArrowheads="1"/>
          </p:cNvPicPr>
          <p:nvPr>
            <p:ph sz="quarter" idx="2"/>
          </p:nvPr>
        </p:nvPicPr>
        <p:blipFill>
          <a:blip r:embed="rId4">
            <a:extLst>
              <a:ext uri="{28A0092B-C50C-407E-A947-70E740481C1C}">
                <a14:useLocalDpi xmlns:a14="http://schemas.microsoft.com/office/drawing/2010/main" val="0"/>
              </a:ext>
            </a:extLst>
          </a:blip>
          <a:srcRect/>
          <a:stretch>
            <a:fillRect/>
          </a:stretch>
        </p:blipFill>
        <p:spPr>
          <a:xfrm>
            <a:off x="381000" y="4267200"/>
            <a:ext cx="1368425" cy="1905000"/>
          </a:xfrm>
        </p:spPr>
      </p:pic>
      <p:pic>
        <p:nvPicPr>
          <p:cNvPr id="13318" name="Picture 5" descr="old-electrical-fuses--ss18038_Full">
            <a:hlinkClick r:id="rId5"/>
          </p:cNvPr>
          <p:cNvPicPr>
            <a:picLocks noGrp="1" noChangeAspect="1" noChangeArrowheads="1"/>
          </p:cNvPicPr>
          <p:nvPr>
            <p:ph sz="quarter" idx="3"/>
          </p:nvPr>
        </p:nvPicPr>
        <p:blipFill>
          <a:blip r:embed="rId6">
            <a:extLst>
              <a:ext uri="{28A0092B-C50C-407E-A947-70E740481C1C}">
                <a14:useLocalDpi xmlns:a14="http://schemas.microsoft.com/office/drawing/2010/main" val="0"/>
              </a:ext>
            </a:extLst>
          </a:blip>
          <a:srcRect/>
          <a:stretch>
            <a:fillRect/>
          </a:stretch>
        </p:blipFill>
        <p:spPr>
          <a:xfrm>
            <a:off x="1828800" y="4267200"/>
            <a:ext cx="1560513" cy="1905000"/>
          </a:xfrm>
        </p:spPr>
      </p:pic>
      <p:sp>
        <p:nvSpPr>
          <p:cNvPr id="13319" name="Text Box 6"/>
          <p:cNvSpPr txBox="1">
            <a:spLocks noChangeArrowheads="1"/>
          </p:cNvSpPr>
          <p:nvPr/>
        </p:nvSpPr>
        <p:spPr bwMode="auto">
          <a:xfrm>
            <a:off x="304800" y="3810000"/>
            <a:ext cx="3657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spcBef>
                <a:spcPct val="50000"/>
              </a:spcBef>
            </a:pPr>
            <a:r>
              <a:rPr lang="es-ES" altLang="en-US" sz="2000">
                <a:latin typeface="Times New Roman" pitchFamily="18" charset="0"/>
              </a:rPr>
              <a:t>Dispositivos de </a:t>
            </a:r>
            <a:r>
              <a:rPr lang="es-ES" altLang="en-US" sz="2000" u="sng">
                <a:latin typeface="Times New Roman" pitchFamily="18" charset="0"/>
              </a:rPr>
              <a:t>sobreintensidad</a:t>
            </a:r>
          </a:p>
        </p:txBody>
      </p:sp>
      <p:sp>
        <p:nvSpPr>
          <p:cNvPr id="13320" name="Text Box 7"/>
          <p:cNvSpPr txBox="1">
            <a:spLocks noChangeArrowheads="1"/>
          </p:cNvSpPr>
          <p:nvPr/>
        </p:nvSpPr>
        <p:spPr bwMode="auto">
          <a:xfrm>
            <a:off x="4419600" y="4343400"/>
            <a:ext cx="41910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spcBef>
                <a:spcPct val="50000"/>
              </a:spcBef>
            </a:pPr>
            <a:r>
              <a:rPr lang="es-ES" altLang="en-US" sz="2800">
                <a:latin typeface="Times New Roman" pitchFamily="18" charset="0"/>
              </a:rPr>
              <a:t>NO saltan hasta al menos los </a:t>
            </a:r>
            <a:r>
              <a:rPr lang="es-ES" altLang="en-US" sz="2800" u="sng">
                <a:latin typeface="Times New Roman" pitchFamily="18" charset="0"/>
              </a:rPr>
              <a:t>15</a:t>
            </a:r>
            <a:r>
              <a:rPr lang="es-ES" altLang="en-US" sz="2800">
                <a:latin typeface="Times New Roman" pitchFamily="18" charset="0"/>
              </a:rPr>
              <a:t> amperios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ate Placeholder 4"/>
          <p:cNvSpPr>
            <a:spLocks noGrp="1"/>
          </p:cNvSpPr>
          <p:nvPr>
            <p:ph type="dt" sz="quarter" idx="10"/>
          </p:nvPr>
        </p:nvSpPr>
        <p:spPr>
          <a:xfrm>
            <a:off x="533400" y="6026150"/>
            <a:ext cx="2743200" cy="457200"/>
          </a:xfrm>
        </p:spPr>
        <p:txBody>
          <a:bodyPr/>
          <a:lstStyle/>
          <a:p>
            <a:pPr>
              <a:defRPr/>
            </a:pPr>
            <a:r>
              <a:rPr smtClean="0"/>
              <a:t>Asesoramiento sobre Seguridad y Salud</a:t>
            </a:r>
            <a:endParaRPr lang="es-ES" sz="1400"/>
          </a:p>
        </p:txBody>
      </p:sp>
      <p:sp>
        <p:nvSpPr>
          <p:cNvPr id="14339" name="Rectangle 2"/>
          <p:cNvSpPr>
            <a:spLocks noGrp="1" noChangeArrowheads="1"/>
          </p:cNvSpPr>
          <p:nvPr>
            <p:ph type="title"/>
          </p:nvPr>
        </p:nvSpPr>
        <p:spPr>
          <a:xfrm>
            <a:off x="685800" y="392113"/>
            <a:ext cx="7772400" cy="1143000"/>
          </a:xfrm>
        </p:spPr>
        <p:txBody>
          <a:bodyPr/>
          <a:lstStyle/>
          <a:p>
            <a:pPr eaLnBrk="1" hangingPunct="1">
              <a:defRPr/>
            </a:pPr>
            <a:r>
              <a:rPr lang="es-ES" smtClean="0">
                <a:ea typeface="ＭＳ Ｐゴシック" pitchFamily="34" charset="-128"/>
              </a:rPr>
              <a:t>¿Preguntas?</a:t>
            </a:r>
          </a:p>
        </p:txBody>
      </p:sp>
      <p:pic>
        <p:nvPicPr>
          <p:cNvPr id="14340" name="Picture 3" descr="08151a">
            <a:hlinkClick r:id="rId3"/>
          </p:cNvPr>
          <p:cNvPicPr>
            <a:picLocks noGrp="1" noChangeAspect="1" noChangeArrowheads="1"/>
          </p:cNvPicPr>
          <p:nvPr>
            <p:ph sz="half" idx="1"/>
          </p:nvPr>
        </p:nvPicPr>
        <p:blipFill>
          <a:blip r:embed="rId4">
            <a:extLst>
              <a:ext uri="{28A0092B-C50C-407E-A947-70E740481C1C}">
                <a14:useLocalDpi xmlns:a14="http://schemas.microsoft.com/office/drawing/2010/main" val="0"/>
              </a:ext>
            </a:extLst>
          </a:blip>
          <a:srcRect/>
          <a:stretch>
            <a:fillRect/>
          </a:stretch>
        </p:blipFill>
        <p:spPr>
          <a:xfrm>
            <a:off x="2865438" y="2286000"/>
            <a:ext cx="1258887" cy="1752600"/>
          </a:xfrm>
        </p:spPr>
      </p:pic>
      <p:sp>
        <p:nvSpPr>
          <p:cNvPr id="14341" name="Text Box 4"/>
          <p:cNvSpPr txBox="1">
            <a:spLocks noChangeArrowheads="1"/>
          </p:cNvSpPr>
          <p:nvPr/>
        </p:nvSpPr>
        <p:spPr bwMode="auto">
          <a:xfrm>
            <a:off x="152400" y="1524000"/>
            <a:ext cx="8991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spcBef>
                <a:spcPct val="50000"/>
              </a:spcBef>
            </a:pPr>
            <a:r>
              <a:rPr lang="es-ES" altLang="en-US" sz="2400">
                <a:latin typeface="Times New Roman" pitchFamily="18" charset="0"/>
              </a:rPr>
              <a:t>¿Los dispositivos de sobreintensidad se usan para proteger a las personas?</a:t>
            </a:r>
            <a:r>
              <a:rPr lang="es-ES" altLang="en-US"/>
              <a:t> </a:t>
            </a:r>
          </a:p>
        </p:txBody>
      </p:sp>
      <p:pic>
        <p:nvPicPr>
          <p:cNvPr id="14342" name="Picture 5" descr="old-electrical-fuses--ss18038_Full">
            <a:hlinkClick r:id="rId5"/>
          </p:cNvPr>
          <p:cNvPicPr>
            <a:picLocks noGrp="1" noChangeAspect="1" noChangeArrowheads="1"/>
          </p:cNvPicPr>
          <p:nvPr>
            <p:ph sz="half" idx="2"/>
          </p:nvPr>
        </p:nvPicPr>
        <p:blipFill>
          <a:blip r:embed="rId6">
            <a:extLst>
              <a:ext uri="{28A0092B-C50C-407E-A947-70E740481C1C}">
                <a14:useLocalDpi xmlns:a14="http://schemas.microsoft.com/office/drawing/2010/main" val="0"/>
              </a:ext>
            </a:extLst>
          </a:blip>
          <a:srcRect/>
          <a:stretch>
            <a:fillRect/>
          </a:stretch>
        </p:blipFill>
        <p:spPr>
          <a:xfrm>
            <a:off x="4267200" y="2286000"/>
            <a:ext cx="1435100" cy="1752600"/>
          </a:xfrm>
        </p:spPr>
      </p:pic>
      <p:sp>
        <p:nvSpPr>
          <p:cNvPr id="14343" name="Text Box 6"/>
          <p:cNvSpPr txBox="1">
            <a:spLocks noChangeArrowheads="1"/>
          </p:cNvSpPr>
          <p:nvPr/>
        </p:nvSpPr>
        <p:spPr bwMode="auto">
          <a:xfrm>
            <a:off x="1524000" y="4344988"/>
            <a:ext cx="594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s-ES" altLang="en-US" sz="2400" b="1" i="1">
                <a:solidFill>
                  <a:schemeClr val="accent1"/>
                </a:solidFill>
                <a:latin typeface="Times New Roman" pitchFamily="18" charset="0"/>
              </a:rPr>
              <a:t>No, protegen los equipos y los bienes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a:xfrm>
            <a:off x="533400" y="6073775"/>
            <a:ext cx="2743200" cy="457200"/>
          </a:xfrm>
        </p:spPr>
        <p:txBody>
          <a:bodyPr/>
          <a:lstStyle/>
          <a:p>
            <a:pPr>
              <a:defRPr/>
            </a:pPr>
            <a:r>
              <a:rPr smtClean="0"/>
              <a:t>Asesoramiento sobre Seguridad y Salud</a:t>
            </a:r>
            <a:endParaRPr lang="es-ES" sz="1400"/>
          </a:p>
        </p:txBody>
      </p:sp>
      <p:sp>
        <p:nvSpPr>
          <p:cNvPr id="15363" name="Rectangle 2"/>
          <p:cNvSpPr>
            <a:spLocks noGrp="1" noChangeArrowheads="1"/>
          </p:cNvSpPr>
          <p:nvPr>
            <p:ph type="title"/>
          </p:nvPr>
        </p:nvSpPr>
        <p:spPr>
          <a:xfrm>
            <a:off x="685800" y="304800"/>
            <a:ext cx="7772400" cy="1219200"/>
          </a:xfrm>
        </p:spPr>
        <p:txBody>
          <a:bodyPr/>
          <a:lstStyle/>
          <a:p>
            <a:pPr eaLnBrk="1" hangingPunct="1">
              <a:defRPr/>
            </a:pPr>
            <a:r>
              <a:rPr lang="es-ES" smtClean="0">
                <a:ea typeface="ＭＳ Ｐゴシック" pitchFamily="34" charset="-128"/>
              </a:rPr>
              <a:t>Dispositivos de protección eléctrica</a:t>
            </a:r>
          </a:p>
        </p:txBody>
      </p:sp>
      <p:sp>
        <p:nvSpPr>
          <p:cNvPr id="15364" name="Rectangle 3"/>
          <p:cNvSpPr>
            <a:spLocks noGrp="1" noChangeArrowheads="1"/>
          </p:cNvSpPr>
          <p:nvPr>
            <p:ph type="body" idx="1"/>
          </p:nvPr>
        </p:nvSpPr>
        <p:spPr>
          <a:xfrm>
            <a:off x="685800" y="1295400"/>
            <a:ext cx="7772400" cy="4495800"/>
          </a:xfrm>
        </p:spPr>
        <p:txBody>
          <a:bodyPr/>
          <a:lstStyle/>
          <a:p>
            <a:pPr eaLnBrk="1" hangingPunct="1">
              <a:lnSpc>
                <a:spcPct val="90000"/>
              </a:lnSpc>
              <a:buClr>
                <a:schemeClr val="accent1"/>
              </a:buClr>
              <a:buFontTx/>
              <a:buNone/>
            </a:pPr>
            <a:endParaRPr lang="es-ES" altLang="en-US" sz="3500" smtClean="0"/>
          </a:p>
          <a:p>
            <a:pPr eaLnBrk="1" hangingPunct="1">
              <a:lnSpc>
                <a:spcPct val="90000"/>
              </a:lnSpc>
              <a:buClr>
                <a:schemeClr val="accent1"/>
              </a:buClr>
            </a:pPr>
            <a:r>
              <a:rPr lang="es-ES" altLang="en-US" sz="2800" smtClean="0"/>
              <a:t>Estos dispositivos cierran el flujo de electricidad en caso de sobrecarga o falla de descarga a tierra de un circuito.</a:t>
            </a:r>
          </a:p>
          <a:p>
            <a:pPr eaLnBrk="1" hangingPunct="1">
              <a:lnSpc>
                <a:spcPct val="90000"/>
              </a:lnSpc>
              <a:buClr>
                <a:schemeClr val="accent1"/>
              </a:buClr>
            </a:pPr>
            <a:r>
              <a:rPr lang="es-ES" altLang="en-US" sz="2800" smtClean="0"/>
              <a:t>Incluye fusibles, disyuntores y disyuntores diferenciales (GFCI)</a:t>
            </a:r>
          </a:p>
          <a:p>
            <a:pPr eaLnBrk="1" hangingPunct="1">
              <a:lnSpc>
                <a:spcPct val="90000"/>
              </a:lnSpc>
              <a:buClr>
                <a:schemeClr val="accent1"/>
              </a:buClr>
            </a:pPr>
            <a:r>
              <a:rPr lang="es-ES" altLang="en-US" sz="2800" smtClean="0"/>
              <a:t>Los fusibles y los disyuntores son dispositivos de </a:t>
            </a:r>
            <a:r>
              <a:rPr lang="es-ES" altLang="en-US" sz="2800" u="sng" smtClean="0"/>
              <a:t>sobreintensidad</a:t>
            </a:r>
            <a:r>
              <a:rPr lang="es-ES" altLang="en-US" sz="2800" smtClean="0"/>
              <a:t>  </a:t>
            </a:r>
          </a:p>
          <a:p>
            <a:pPr lvl="1" eaLnBrk="1" hangingPunct="1">
              <a:lnSpc>
                <a:spcPct val="90000"/>
              </a:lnSpc>
              <a:buClr>
                <a:schemeClr val="accent1"/>
              </a:buClr>
            </a:pPr>
            <a:r>
              <a:rPr lang="es-ES" altLang="en-US" sz="2600" smtClean="0"/>
              <a:t>Cuando existe demasiada corriente:</a:t>
            </a:r>
          </a:p>
          <a:p>
            <a:pPr lvl="2" eaLnBrk="1" hangingPunct="1">
              <a:lnSpc>
                <a:spcPct val="90000"/>
              </a:lnSpc>
              <a:buClr>
                <a:schemeClr val="accent1"/>
              </a:buClr>
            </a:pPr>
            <a:r>
              <a:rPr lang="es-ES" altLang="en-US" sz="2600" smtClean="0"/>
              <a:t>Los fusibles se derriten</a:t>
            </a:r>
          </a:p>
          <a:p>
            <a:pPr lvl="2" eaLnBrk="1" hangingPunct="1">
              <a:lnSpc>
                <a:spcPct val="90000"/>
              </a:lnSpc>
              <a:buClr>
                <a:schemeClr val="accent1"/>
              </a:buClr>
            </a:pPr>
            <a:r>
              <a:rPr lang="es-ES" altLang="en-US" sz="2600" smtClean="0"/>
              <a:t>Saltan los disyuntores</a:t>
            </a:r>
          </a:p>
          <a:p>
            <a:pPr lvl="2" eaLnBrk="1" hangingPunct="1">
              <a:lnSpc>
                <a:spcPct val="90000"/>
              </a:lnSpc>
              <a:buClr>
                <a:schemeClr val="accent1"/>
              </a:buClr>
              <a:buFontTx/>
              <a:buNone/>
            </a:pPr>
            <a:endParaRPr lang="es-ES" altLang="en-US" sz="2600" smtClean="0"/>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p:cNvSpPr>
            <a:spLocks noGrp="1"/>
          </p:cNvSpPr>
          <p:nvPr>
            <p:ph type="dt" sz="quarter" idx="10"/>
          </p:nvPr>
        </p:nvSpPr>
        <p:spPr>
          <a:xfrm>
            <a:off x="533400" y="6026150"/>
            <a:ext cx="2743200" cy="457200"/>
          </a:xfrm>
        </p:spPr>
        <p:txBody>
          <a:bodyPr/>
          <a:lstStyle/>
          <a:p>
            <a:pPr>
              <a:defRPr/>
            </a:pPr>
            <a:r>
              <a:rPr smtClean="0"/>
              <a:t>Asesoramiento sobre Seguridad y Salud</a:t>
            </a:r>
            <a:endParaRPr lang="es-ES" sz="1400"/>
          </a:p>
        </p:txBody>
      </p:sp>
      <p:sp>
        <p:nvSpPr>
          <p:cNvPr id="16387" name="Rectangle 2"/>
          <p:cNvSpPr>
            <a:spLocks noGrp="1" noChangeArrowheads="1"/>
          </p:cNvSpPr>
          <p:nvPr>
            <p:ph type="title"/>
          </p:nvPr>
        </p:nvSpPr>
        <p:spPr>
          <a:xfrm>
            <a:off x="692150" y="304800"/>
            <a:ext cx="7773988" cy="1143000"/>
          </a:xfrm>
        </p:spPr>
        <p:txBody>
          <a:bodyPr/>
          <a:lstStyle/>
          <a:p>
            <a:pPr eaLnBrk="1" hangingPunct="1">
              <a:defRPr/>
            </a:pPr>
            <a:r>
              <a:rPr lang="es-ES" smtClean="0">
                <a:ea typeface="ＭＳ Ｐゴシック" pitchFamily="34" charset="-128"/>
              </a:rPr>
              <a:t>Descarga eléctrica</a:t>
            </a:r>
          </a:p>
        </p:txBody>
      </p:sp>
      <p:sp>
        <p:nvSpPr>
          <p:cNvPr id="16388" name="Rectangle 3"/>
          <p:cNvSpPr>
            <a:spLocks noGrp="1" noChangeArrowheads="1"/>
          </p:cNvSpPr>
          <p:nvPr>
            <p:ph type="body" idx="1"/>
          </p:nvPr>
        </p:nvSpPr>
        <p:spPr>
          <a:xfrm>
            <a:off x="533400" y="1096963"/>
            <a:ext cx="5548313" cy="4570412"/>
          </a:xfrm>
        </p:spPr>
        <p:txBody>
          <a:bodyPr/>
          <a:lstStyle/>
          <a:p>
            <a:pPr eaLnBrk="1" hangingPunct="1">
              <a:buClr>
                <a:schemeClr val="accent1"/>
              </a:buClr>
            </a:pPr>
            <a:r>
              <a:rPr lang="es-ES" altLang="en-US" sz="2700" smtClean="0"/>
              <a:t>Se recibe cuando la corriente pasa por el cuerpo</a:t>
            </a:r>
          </a:p>
          <a:p>
            <a:pPr eaLnBrk="1" hangingPunct="1">
              <a:buClr>
                <a:schemeClr val="accent1"/>
              </a:buClr>
            </a:pPr>
            <a:r>
              <a:rPr lang="es-ES" altLang="en-US" sz="2700" smtClean="0"/>
              <a:t>La gravedad de la electrocución depende de:</a:t>
            </a:r>
          </a:p>
          <a:p>
            <a:pPr lvl="1" eaLnBrk="1" hangingPunct="1">
              <a:buClr>
                <a:schemeClr val="accent1"/>
              </a:buClr>
            </a:pPr>
            <a:r>
              <a:rPr lang="es-ES" altLang="en-US" sz="2300" smtClean="0"/>
              <a:t>El </a:t>
            </a:r>
            <a:r>
              <a:rPr lang="es-ES" altLang="en-US" sz="2300" u="sng" smtClean="0"/>
              <a:t>recorrido </a:t>
            </a:r>
            <a:r>
              <a:rPr lang="es-ES" altLang="en-US" sz="2300" smtClean="0"/>
              <a:t> de la corriente por el cuerpo</a:t>
            </a:r>
          </a:p>
          <a:p>
            <a:pPr lvl="1" eaLnBrk="1" hangingPunct="1">
              <a:buClr>
                <a:schemeClr val="accent1"/>
              </a:buClr>
            </a:pPr>
            <a:r>
              <a:rPr lang="es-ES" altLang="en-US" sz="2300" smtClean="0"/>
              <a:t>La </a:t>
            </a:r>
            <a:r>
              <a:rPr lang="es-ES" altLang="en-US" sz="2300" u="sng" smtClean="0"/>
              <a:t>cantidad de corriente</a:t>
            </a:r>
            <a:r>
              <a:rPr lang="es-ES" altLang="en-US" sz="2300" smtClean="0"/>
              <a:t> que fluye por el cuerpo</a:t>
            </a:r>
          </a:p>
          <a:p>
            <a:pPr lvl="1" eaLnBrk="1" hangingPunct="1">
              <a:buClr>
                <a:schemeClr val="accent1"/>
              </a:buClr>
            </a:pPr>
            <a:r>
              <a:rPr lang="es-ES" altLang="en-US" sz="2300" smtClean="0"/>
              <a:t>La </a:t>
            </a:r>
            <a:r>
              <a:rPr lang="es-ES" altLang="en-US" sz="2300" u="sng" smtClean="0"/>
              <a:t>cantidad de tiempo</a:t>
            </a:r>
            <a:r>
              <a:rPr lang="es-ES" altLang="en-US" sz="2300" smtClean="0"/>
              <a:t> que el cuerpo pasa en el circuito</a:t>
            </a:r>
          </a:p>
          <a:p>
            <a:pPr eaLnBrk="1" hangingPunct="1">
              <a:buClr>
                <a:schemeClr val="accent1"/>
              </a:buClr>
            </a:pPr>
            <a:r>
              <a:rPr lang="es-ES" altLang="en-US" sz="2700" smtClean="0"/>
              <a:t>BAJA TENSIÓN NO SIGNIFICA BAJO RIESGO</a:t>
            </a:r>
          </a:p>
        </p:txBody>
      </p:sp>
      <p:pic>
        <p:nvPicPr>
          <p:cNvPr id="16389" name="Picture 6" descr="C:\Users\RODA\Desktop\imgs dol\eleG1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11913" y="2076450"/>
            <a:ext cx="2274887" cy="272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Date Placeholder 3"/>
          <p:cNvSpPr>
            <a:spLocks noGrp="1"/>
          </p:cNvSpPr>
          <p:nvPr>
            <p:ph type="dt" sz="quarter" idx="10"/>
          </p:nvPr>
        </p:nvSpPr>
        <p:spPr>
          <a:xfrm>
            <a:off x="533400" y="6105525"/>
            <a:ext cx="2743200" cy="457200"/>
          </a:xfrm>
        </p:spPr>
        <p:txBody>
          <a:bodyPr/>
          <a:lstStyle/>
          <a:p>
            <a:pPr>
              <a:defRPr/>
            </a:pPr>
            <a:r>
              <a:rPr smtClean="0"/>
              <a:t>Asesoramiento sobre Seguridad y Salud</a:t>
            </a:r>
            <a:endParaRPr lang="es-ES" sz="1400"/>
          </a:p>
        </p:txBody>
      </p:sp>
      <p:sp>
        <p:nvSpPr>
          <p:cNvPr id="17411" name="Rectangle 2"/>
          <p:cNvSpPr>
            <a:spLocks noGrp="1" noChangeArrowheads="1"/>
          </p:cNvSpPr>
          <p:nvPr>
            <p:ph type="title"/>
          </p:nvPr>
        </p:nvSpPr>
        <p:spPr>
          <a:xfrm>
            <a:off x="685800" y="228600"/>
            <a:ext cx="7772400" cy="1143000"/>
          </a:xfrm>
        </p:spPr>
        <p:txBody>
          <a:bodyPr/>
          <a:lstStyle/>
          <a:p>
            <a:pPr eaLnBrk="1" hangingPunct="1">
              <a:defRPr/>
            </a:pPr>
            <a:r>
              <a:rPr lang="es-ES" smtClean="0">
                <a:ea typeface="ＭＳ Ｐゴシック" pitchFamily="34" charset="-128"/>
              </a:rPr>
              <a:t>Peligros de la electrocución</a:t>
            </a:r>
          </a:p>
        </p:txBody>
      </p:sp>
      <p:sp>
        <p:nvSpPr>
          <p:cNvPr id="17412" name="Rectangle 3"/>
          <p:cNvSpPr>
            <a:spLocks noGrp="1" noChangeArrowheads="1"/>
          </p:cNvSpPr>
          <p:nvPr>
            <p:ph type="body" idx="1"/>
          </p:nvPr>
        </p:nvSpPr>
        <p:spPr>
          <a:xfrm>
            <a:off x="685800" y="1362075"/>
            <a:ext cx="5181600" cy="3429000"/>
          </a:xfrm>
        </p:spPr>
        <p:txBody>
          <a:bodyPr/>
          <a:lstStyle/>
          <a:p>
            <a:pPr eaLnBrk="1" hangingPunct="1">
              <a:lnSpc>
                <a:spcPct val="90000"/>
              </a:lnSpc>
              <a:buClr>
                <a:schemeClr val="accent1"/>
              </a:buClr>
            </a:pPr>
            <a:r>
              <a:rPr lang="es-ES" altLang="en-US" sz="2800" smtClean="0"/>
              <a:t>Las corrientes superiores a 75mA* pueden ocasionar la fibrilación ventricular (un ritmo cardíaco rápido e ineficaz)</a:t>
            </a:r>
          </a:p>
          <a:p>
            <a:pPr eaLnBrk="1" hangingPunct="1">
              <a:lnSpc>
                <a:spcPct val="90000"/>
              </a:lnSpc>
              <a:buClr>
                <a:schemeClr val="accent1"/>
              </a:buClr>
            </a:pPr>
            <a:r>
              <a:rPr lang="es-ES" altLang="en-US" sz="2800" smtClean="0"/>
              <a:t>Causaría la muerte en unos minutos a menos que se utilice un desfibrilador </a:t>
            </a:r>
          </a:p>
          <a:p>
            <a:pPr eaLnBrk="1" hangingPunct="1">
              <a:lnSpc>
                <a:spcPct val="90000"/>
              </a:lnSpc>
              <a:buClr>
                <a:schemeClr val="accent1"/>
              </a:buClr>
            </a:pPr>
            <a:r>
              <a:rPr lang="es-ES" altLang="en-US" sz="2800" smtClean="0"/>
              <a:t>75 mA no es tanta corriente, un taladro eléctrico pequeño necesita 30 veces esa cantidad</a:t>
            </a:r>
          </a:p>
        </p:txBody>
      </p:sp>
      <p:sp>
        <p:nvSpPr>
          <p:cNvPr id="17413" name="Line 4"/>
          <p:cNvSpPr>
            <a:spLocks noChangeShapeType="1"/>
          </p:cNvSpPr>
          <p:nvPr/>
        </p:nvSpPr>
        <p:spPr bwMode="auto">
          <a:xfrm>
            <a:off x="942975" y="5486400"/>
            <a:ext cx="1800225" cy="0"/>
          </a:xfrm>
          <a:prstGeom prst="line">
            <a:avLst/>
          </a:prstGeom>
          <a:noFill/>
          <a:ln w="12700">
            <a:solidFill>
              <a:srgbClr val="FFFFFF"/>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17414" name="Text Box 5"/>
          <p:cNvSpPr txBox="1">
            <a:spLocks noChangeArrowheads="1"/>
          </p:cNvSpPr>
          <p:nvPr/>
        </p:nvSpPr>
        <p:spPr bwMode="auto">
          <a:xfrm>
            <a:off x="914400" y="5554663"/>
            <a:ext cx="7239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spcBef>
                <a:spcPct val="50000"/>
              </a:spcBef>
            </a:pPr>
            <a:r>
              <a:rPr lang="es-ES" altLang="en-US" sz="2400">
                <a:solidFill>
                  <a:srgbClr val="FFFFFF"/>
                </a:solidFill>
                <a:latin typeface="Times New Roman" pitchFamily="18" charset="0"/>
              </a:rPr>
              <a:t>* mA = millamperios = 1/1 000 de un amperio</a:t>
            </a:r>
          </a:p>
        </p:txBody>
      </p:sp>
      <p:sp>
        <p:nvSpPr>
          <p:cNvPr id="17415" name="Rectangle 6"/>
          <p:cNvSpPr>
            <a:spLocks noChangeArrowheads="1"/>
          </p:cNvSpPr>
          <p:nvPr/>
        </p:nvSpPr>
        <p:spPr bwMode="auto">
          <a:xfrm>
            <a:off x="7391400" y="1981200"/>
            <a:ext cx="2286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endParaRPr lang="es-ES" altLang="en-US"/>
          </a:p>
        </p:txBody>
      </p:sp>
      <p:pic>
        <p:nvPicPr>
          <p:cNvPr id="17416" name="Picture 7" descr="aedcode2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1676400"/>
            <a:ext cx="2520950" cy="170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7" name="Text Box 8"/>
          <p:cNvSpPr txBox="1">
            <a:spLocks noChangeArrowheads="1"/>
          </p:cNvSpPr>
          <p:nvPr/>
        </p:nvSpPr>
        <p:spPr bwMode="auto">
          <a:xfrm>
            <a:off x="5959475" y="3492500"/>
            <a:ext cx="2671763"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r>
              <a:rPr lang="es-ES" altLang="en-US" sz="2200" i="1">
                <a:solidFill>
                  <a:srgbClr val="FFFFFF"/>
                </a:solidFill>
              </a:rPr>
              <a:t>Desfibrilador en uso</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a:xfrm>
            <a:off x="533400" y="6057900"/>
            <a:ext cx="2743200" cy="457200"/>
          </a:xfrm>
        </p:spPr>
        <p:txBody>
          <a:bodyPr/>
          <a:lstStyle/>
          <a:p>
            <a:pPr>
              <a:defRPr/>
            </a:pPr>
            <a:r>
              <a:rPr smtClean="0"/>
              <a:t>Asesoramiento sobre Seguridad y Salud</a:t>
            </a:r>
            <a:endParaRPr lang="es-ES" sz="1400"/>
          </a:p>
        </p:txBody>
      </p:sp>
      <p:sp>
        <p:nvSpPr>
          <p:cNvPr id="18435" name="Rectangle 2"/>
          <p:cNvSpPr>
            <a:spLocks noGrp="1" noChangeArrowheads="1"/>
          </p:cNvSpPr>
          <p:nvPr>
            <p:ph type="title"/>
          </p:nvPr>
        </p:nvSpPr>
        <p:spPr>
          <a:xfrm>
            <a:off x="609600" y="354013"/>
            <a:ext cx="8001000" cy="1143000"/>
          </a:xfrm>
        </p:spPr>
        <p:txBody>
          <a:bodyPr/>
          <a:lstStyle/>
          <a:p>
            <a:pPr eaLnBrk="1" hangingPunct="1">
              <a:defRPr/>
            </a:pPr>
            <a:r>
              <a:rPr lang="en-US" sz="3800" smtClean="0">
                <a:ea typeface="ＭＳ Ｐゴシック" pitchFamily="34" charset="-128"/>
              </a:rPr>
              <a:t>¿Cómo se recibe una descarga eléctrica?</a:t>
            </a:r>
          </a:p>
        </p:txBody>
      </p:sp>
      <p:sp>
        <p:nvSpPr>
          <p:cNvPr id="18436" name="Rectangle 3"/>
          <p:cNvSpPr>
            <a:spLocks noGrp="1" noChangeArrowheads="1"/>
          </p:cNvSpPr>
          <p:nvPr>
            <p:ph type="body" idx="1"/>
          </p:nvPr>
        </p:nvSpPr>
        <p:spPr>
          <a:xfrm>
            <a:off x="692150" y="1328738"/>
            <a:ext cx="7766050" cy="4494212"/>
          </a:xfrm>
        </p:spPr>
        <p:txBody>
          <a:bodyPr/>
          <a:lstStyle/>
          <a:p>
            <a:pPr eaLnBrk="1" hangingPunct="1">
              <a:lnSpc>
                <a:spcPct val="90000"/>
              </a:lnSpc>
              <a:buClr>
                <a:schemeClr val="accent1"/>
              </a:buClr>
            </a:pPr>
            <a:r>
              <a:rPr lang="es-ES" altLang="en-US" sz="2800" smtClean="0"/>
              <a:t>Cuando dos cables tienen distinto potencial (tensión) la corriente fluirá si están conectados entre sí</a:t>
            </a:r>
          </a:p>
          <a:p>
            <a:pPr lvl="1" eaLnBrk="1" hangingPunct="1">
              <a:lnSpc>
                <a:spcPct val="90000"/>
              </a:lnSpc>
              <a:buClr>
                <a:schemeClr val="accent1"/>
              </a:buClr>
            </a:pPr>
            <a:r>
              <a:rPr lang="es-ES" altLang="en-US" sz="2600" smtClean="0"/>
              <a:t>En el cableado de la mayoría de los hogares, los cables negros tienen 110 voltios con respecto a la tierra</a:t>
            </a:r>
          </a:p>
          <a:p>
            <a:pPr lvl="1" eaLnBrk="1" hangingPunct="1">
              <a:lnSpc>
                <a:spcPct val="90000"/>
              </a:lnSpc>
              <a:buClr>
                <a:schemeClr val="accent1"/>
              </a:buClr>
            </a:pPr>
            <a:r>
              <a:rPr lang="es-ES" altLang="en-US" sz="2600" smtClean="0"/>
              <a:t>Los cables blancos tienen cero voltios porque tienen conexión a tierra</a:t>
            </a:r>
          </a:p>
          <a:p>
            <a:pPr eaLnBrk="1" hangingPunct="1">
              <a:lnSpc>
                <a:spcPct val="90000"/>
              </a:lnSpc>
              <a:buClr>
                <a:schemeClr val="accent1"/>
              </a:buClr>
            </a:pPr>
            <a:r>
              <a:rPr lang="es-ES" altLang="en-US" sz="2800" smtClean="0"/>
              <a:t>Si entra en contacto con un cable negro en tensión (vivo) y también está en contacto con un cable blanco con conexión a tierra, la corriente pasará por el cuerpo y RECIBIRÁ UNA DESCARGA</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a:xfrm>
            <a:off x="533400" y="5994400"/>
            <a:ext cx="2743200" cy="457200"/>
          </a:xfrm>
        </p:spPr>
        <p:txBody>
          <a:bodyPr/>
          <a:lstStyle/>
          <a:p>
            <a:pPr>
              <a:defRPr/>
            </a:pPr>
            <a:r>
              <a:rPr smtClean="0"/>
              <a:t>Asesoramiento sobre Seguridad y Salud</a:t>
            </a:r>
            <a:endParaRPr lang="es-ES" sz="1400"/>
          </a:p>
        </p:txBody>
      </p:sp>
      <p:sp>
        <p:nvSpPr>
          <p:cNvPr id="19459" name="Rectangle 2"/>
          <p:cNvSpPr>
            <a:spLocks noGrp="1" noChangeArrowheads="1"/>
          </p:cNvSpPr>
          <p:nvPr>
            <p:ph type="title"/>
          </p:nvPr>
        </p:nvSpPr>
        <p:spPr>
          <a:xfrm>
            <a:off x="692150" y="428625"/>
            <a:ext cx="7773988" cy="1143000"/>
          </a:xfrm>
        </p:spPr>
        <p:txBody>
          <a:bodyPr/>
          <a:lstStyle/>
          <a:p>
            <a:pPr eaLnBrk="1" hangingPunct="1">
              <a:defRPr/>
            </a:pPr>
            <a:r>
              <a:rPr lang="en-US" sz="3800" smtClean="0">
                <a:ea typeface="ＭＳ Ｐゴシック" pitchFamily="34" charset="-128"/>
              </a:rPr>
              <a:t>¿Cómo se recibe una descarga eléctrica?</a:t>
            </a:r>
            <a:endParaRPr lang="es-ES" sz="3000" smtClean="0">
              <a:ea typeface="ＭＳ Ｐゴシック" pitchFamily="34" charset="-128"/>
            </a:endParaRPr>
          </a:p>
        </p:txBody>
      </p:sp>
      <p:sp>
        <p:nvSpPr>
          <p:cNvPr id="19460" name="Rectangle 3"/>
          <p:cNvSpPr>
            <a:spLocks noGrp="1" noChangeArrowheads="1"/>
          </p:cNvSpPr>
          <p:nvPr>
            <p:ph type="body" idx="1"/>
          </p:nvPr>
        </p:nvSpPr>
        <p:spPr>
          <a:xfrm>
            <a:off x="609600" y="1905000"/>
            <a:ext cx="7932738" cy="4113213"/>
          </a:xfrm>
        </p:spPr>
        <p:txBody>
          <a:bodyPr/>
          <a:lstStyle/>
          <a:p>
            <a:pPr eaLnBrk="1" hangingPunct="1">
              <a:buClr>
                <a:schemeClr val="accent1"/>
              </a:buClr>
            </a:pPr>
            <a:r>
              <a:rPr lang="es-ES" altLang="en-US" sz="2800" smtClean="0"/>
              <a:t>Si está en contacto con un cable en tensión o cualquier componente eléctrico en tensión y también con un objeto con conexión a tierra, RECIBIRÁ UNA DESCARGA.</a:t>
            </a:r>
          </a:p>
          <a:p>
            <a:pPr eaLnBrk="1" hangingPunct="1">
              <a:buClr>
                <a:schemeClr val="accent1"/>
              </a:buClr>
            </a:pPr>
            <a:r>
              <a:rPr lang="es-ES" altLang="en-US" sz="2800" smtClean="0"/>
              <a:t>Incluso puede recibir una descarga cuando no está en contacto con la tierra.</a:t>
            </a:r>
          </a:p>
          <a:p>
            <a:pPr lvl="1" eaLnBrk="1" hangingPunct="1">
              <a:buClr>
                <a:schemeClr val="accent1"/>
              </a:buClr>
            </a:pPr>
            <a:r>
              <a:rPr lang="es-ES" altLang="en-US" sz="2600" smtClean="0"/>
              <a:t>Si entra en contacto con ambos cables de un cable de 240 voltios, RECIBIRÁ UNA DESCARGA y posiblemente se electrocute.</a:t>
            </a:r>
          </a:p>
          <a:p>
            <a:pPr lvl="1" eaLnBrk="1" hangingPunct="1">
              <a:buClr>
                <a:schemeClr val="accent1"/>
              </a:buClr>
            </a:pPr>
            <a:endParaRPr lang="es-ES" altLang="en-US" sz="2600" smtClean="0"/>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2"/>
          <p:cNvSpPr>
            <a:spLocks noGrp="1"/>
          </p:cNvSpPr>
          <p:nvPr>
            <p:ph type="dt" sz="quarter" idx="10"/>
          </p:nvPr>
        </p:nvSpPr>
        <p:spPr>
          <a:xfrm>
            <a:off x="533400" y="6026150"/>
            <a:ext cx="2743200" cy="457200"/>
          </a:xfrm>
        </p:spPr>
        <p:txBody>
          <a:bodyPr/>
          <a:lstStyle/>
          <a:p>
            <a:pPr>
              <a:defRPr/>
            </a:pPr>
            <a:r>
              <a:rPr smtClean="0"/>
              <a:t>Asesoramiento sobre Seguridad y Salud</a:t>
            </a:r>
            <a:endParaRPr lang="es-ES" sz="1400"/>
          </a:p>
        </p:txBody>
      </p:sp>
      <p:sp>
        <p:nvSpPr>
          <p:cNvPr id="20483" name="Rectangle 2"/>
          <p:cNvSpPr>
            <a:spLocks noGrp="1" noChangeArrowheads="1"/>
          </p:cNvSpPr>
          <p:nvPr>
            <p:ph type="title"/>
          </p:nvPr>
        </p:nvSpPr>
        <p:spPr/>
        <p:txBody>
          <a:bodyPr/>
          <a:lstStyle/>
          <a:p>
            <a:pPr eaLnBrk="1" hangingPunct="1">
              <a:defRPr/>
            </a:pPr>
            <a:r>
              <a:rPr lang="es-ES" smtClean="0">
                <a:ea typeface="ＭＳ Ｐゴシック" pitchFamily="34" charset="-128"/>
              </a:rPr>
              <a:t>Riesgos eléctricos</a:t>
            </a:r>
          </a:p>
        </p:txBody>
      </p:sp>
      <p:sp>
        <p:nvSpPr>
          <p:cNvPr id="20484" name="Text Box 3"/>
          <p:cNvSpPr txBox="1">
            <a:spLocks noChangeArrowheads="1"/>
          </p:cNvSpPr>
          <p:nvPr/>
        </p:nvSpPr>
        <p:spPr bwMode="auto">
          <a:xfrm>
            <a:off x="1524000" y="2057400"/>
            <a:ext cx="6248400" cy="253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spcBef>
                <a:spcPct val="50000"/>
              </a:spcBef>
            </a:pPr>
            <a:r>
              <a:rPr lang="es-ES" altLang="en-US" sz="2800">
                <a:latin typeface="Times New Roman" pitchFamily="18" charset="0"/>
              </a:rPr>
              <a:t>Recuerde, ¡una electrocución es una  </a:t>
            </a:r>
          </a:p>
          <a:p>
            <a:pPr eaLnBrk="1" hangingPunct="1">
              <a:spcBef>
                <a:spcPct val="50000"/>
              </a:spcBef>
            </a:pPr>
            <a:endParaRPr lang="es-ES" altLang="en-US" sz="2800">
              <a:latin typeface="Times New Roman" pitchFamily="18" charset="0"/>
            </a:endParaRPr>
          </a:p>
          <a:p>
            <a:pPr algn="ctr" eaLnBrk="1" hangingPunct="1">
              <a:spcBef>
                <a:spcPct val="50000"/>
              </a:spcBef>
            </a:pPr>
            <a:r>
              <a:rPr lang="es-ES" altLang="en-US" sz="6000" b="1" i="1" u="sng">
                <a:latin typeface="Times New Roman" pitchFamily="18" charset="0"/>
              </a:rPr>
              <a:t>FATALIDAD!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p:cNvSpPr>
            <a:spLocks noGrp="1"/>
          </p:cNvSpPr>
          <p:nvPr>
            <p:ph type="dt" sz="quarter" idx="10"/>
          </p:nvPr>
        </p:nvSpPr>
        <p:spPr>
          <a:xfrm>
            <a:off x="533400" y="6026150"/>
            <a:ext cx="2743200" cy="457200"/>
          </a:xfrm>
        </p:spPr>
        <p:txBody>
          <a:bodyPr/>
          <a:lstStyle/>
          <a:p>
            <a:pPr>
              <a:defRPr/>
            </a:pPr>
            <a:r>
              <a:rPr smtClean="0"/>
              <a:t>Asesoramiento sobre Seguridad y Salud</a:t>
            </a:r>
            <a:endParaRPr lang="es-ES" sz="1400"/>
          </a:p>
        </p:txBody>
      </p:sp>
      <p:sp>
        <p:nvSpPr>
          <p:cNvPr id="21507" name="Rectangle 2"/>
          <p:cNvSpPr>
            <a:spLocks noGrp="1" noChangeArrowheads="1"/>
          </p:cNvSpPr>
          <p:nvPr>
            <p:ph type="title"/>
          </p:nvPr>
        </p:nvSpPr>
        <p:spPr>
          <a:xfrm>
            <a:off x="685800" y="457200"/>
            <a:ext cx="7772400" cy="1143000"/>
          </a:xfrm>
        </p:spPr>
        <p:txBody>
          <a:bodyPr/>
          <a:lstStyle/>
          <a:p>
            <a:pPr eaLnBrk="1" hangingPunct="1">
              <a:defRPr/>
            </a:pPr>
            <a:r>
              <a:rPr lang="es-ES" smtClean="0">
                <a:ea typeface="ＭＳ Ｐゴシック" pitchFamily="34" charset="-128"/>
              </a:rPr>
              <a:t>Caídas</a:t>
            </a:r>
          </a:p>
        </p:txBody>
      </p:sp>
      <p:sp>
        <p:nvSpPr>
          <p:cNvPr id="21508" name="Rectangle 3"/>
          <p:cNvSpPr>
            <a:spLocks noGrp="1" noChangeArrowheads="1"/>
          </p:cNvSpPr>
          <p:nvPr>
            <p:ph type="body" idx="1"/>
          </p:nvPr>
        </p:nvSpPr>
        <p:spPr>
          <a:xfrm>
            <a:off x="685800" y="1146175"/>
            <a:ext cx="4876800" cy="4114800"/>
          </a:xfrm>
        </p:spPr>
        <p:txBody>
          <a:bodyPr/>
          <a:lstStyle/>
          <a:p>
            <a:pPr eaLnBrk="1" hangingPunct="1">
              <a:buClr>
                <a:schemeClr val="accent1"/>
              </a:buClr>
            </a:pPr>
            <a:r>
              <a:rPr lang="es-ES" altLang="en-US" smtClean="0"/>
              <a:t>Una descarga eléctrica también puede ser la causa de lesiones indirectas o secundarias  </a:t>
            </a:r>
          </a:p>
          <a:p>
            <a:pPr eaLnBrk="1" hangingPunct="1">
              <a:buClr>
                <a:schemeClr val="accent1"/>
              </a:buClr>
            </a:pPr>
            <a:r>
              <a:rPr lang="es-ES" altLang="en-US" smtClean="0"/>
              <a:t>Los trabajadores en lugares elevados que experimentan una electrocución pueden caerse y lastimarse gravemente o morir</a:t>
            </a:r>
          </a:p>
        </p:txBody>
      </p:sp>
      <p:pic>
        <p:nvPicPr>
          <p:cNvPr id="21509" name="Picture 4"/>
          <p:cNvPicPr>
            <a:picLocks noChangeAspect="1" noChangeArrowheads="1"/>
          </p:cNvPicPr>
          <p:nvPr/>
        </p:nvPicPr>
        <p:blipFill>
          <a:blip r:embed="rId3">
            <a:extLst>
              <a:ext uri="{28A0092B-C50C-407E-A947-70E740481C1C}">
                <a14:useLocalDpi xmlns:a14="http://schemas.microsoft.com/office/drawing/2010/main" val="0"/>
              </a:ext>
            </a:extLst>
          </a:blip>
          <a:srcRect l="40999" t="30000" r="33000" b="14000"/>
          <a:stretch>
            <a:fillRect/>
          </a:stretch>
        </p:blipFill>
        <p:spPr bwMode="auto">
          <a:xfrm>
            <a:off x="6324600" y="1981200"/>
            <a:ext cx="19812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p:cNvSpPr>
            <a:spLocks noGrp="1"/>
          </p:cNvSpPr>
          <p:nvPr>
            <p:ph type="dt" sz="quarter" idx="10"/>
          </p:nvPr>
        </p:nvSpPr>
        <p:spPr>
          <a:xfrm>
            <a:off x="533400" y="6089650"/>
            <a:ext cx="2743200" cy="457200"/>
          </a:xfrm>
        </p:spPr>
        <p:txBody>
          <a:bodyPr/>
          <a:lstStyle/>
          <a:p>
            <a:pPr>
              <a:defRPr/>
            </a:pPr>
            <a:r>
              <a:rPr smtClean="0"/>
              <a:t>Asesoramiento sobre Seguridad y Salud</a:t>
            </a:r>
            <a:endParaRPr lang="es-ES" sz="1400"/>
          </a:p>
        </p:txBody>
      </p:sp>
      <p:sp>
        <p:nvSpPr>
          <p:cNvPr id="22531" name="Rectangle 2"/>
          <p:cNvSpPr>
            <a:spLocks noGrp="1" noChangeArrowheads="1"/>
          </p:cNvSpPr>
          <p:nvPr>
            <p:ph type="title"/>
          </p:nvPr>
        </p:nvSpPr>
        <p:spPr>
          <a:xfrm>
            <a:off x="685800" y="381000"/>
            <a:ext cx="7772400" cy="1143000"/>
          </a:xfrm>
        </p:spPr>
        <p:txBody>
          <a:bodyPr/>
          <a:lstStyle/>
          <a:p>
            <a:pPr eaLnBrk="1" hangingPunct="1">
              <a:defRPr/>
            </a:pPr>
            <a:r>
              <a:rPr lang="es-ES" smtClean="0">
                <a:ea typeface="ＭＳ Ｐゴシック" pitchFamily="34" charset="-128"/>
              </a:rPr>
              <a:t>Quemaduras eléctricas </a:t>
            </a:r>
          </a:p>
        </p:txBody>
      </p:sp>
      <p:sp>
        <p:nvSpPr>
          <p:cNvPr id="22532" name="Rectangle 3"/>
          <p:cNvSpPr>
            <a:spLocks noGrp="1" noChangeArrowheads="1"/>
          </p:cNvSpPr>
          <p:nvPr>
            <p:ph type="body" idx="1"/>
          </p:nvPr>
        </p:nvSpPr>
        <p:spPr>
          <a:xfrm>
            <a:off x="762000" y="1228725"/>
            <a:ext cx="4953000" cy="4114800"/>
          </a:xfrm>
        </p:spPr>
        <p:txBody>
          <a:bodyPr/>
          <a:lstStyle/>
          <a:p>
            <a:pPr eaLnBrk="1" hangingPunct="1">
              <a:buClr>
                <a:schemeClr val="accent1"/>
              </a:buClr>
            </a:pPr>
            <a:r>
              <a:rPr lang="es-ES" altLang="en-US" sz="2800" smtClean="0"/>
              <a:t>Lesiones más comunes a causa de una descarga que no son fatales</a:t>
            </a:r>
          </a:p>
          <a:p>
            <a:pPr eaLnBrk="1" hangingPunct="1">
              <a:buClr>
                <a:schemeClr val="accent1"/>
              </a:buClr>
            </a:pPr>
            <a:r>
              <a:rPr lang="es-ES" altLang="en-US" sz="2800" smtClean="0"/>
              <a:t>Pueden producirse al tocar cables o equipos eléctricos que se usan o se mantienen de manera indebida</a:t>
            </a:r>
          </a:p>
          <a:p>
            <a:pPr eaLnBrk="1" hangingPunct="1">
              <a:buClr>
                <a:schemeClr val="accent1"/>
              </a:buClr>
            </a:pPr>
            <a:r>
              <a:rPr lang="es-ES" altLang="en-US" sz="2800" smtClean="0"/>
              <a:t>Por lo general, suceden en las manos</a:t>
            </a:r>
          </a:p>
          <a:p>
            <a:pPr eaLnBrk="1" hangingPunct="1">
              <a:buClr>
                <a:schemeClr val="accent1"/>
              </a:buClr>
            </a:pPr>
            <a:r>
              <a:rPr lang="es-ES" altLang="en-US" sz="2800" smtClean="0"/>
              <a:t>Lesión muy grave que requiere de atención inmediata</a:t>
            </a:r>
          </a:p>
        </p:txBody>
      </p:sp>
      <p:pic>
        <p:nvPicPr>
          <p:cNvPr id="22533" name="Picture 4"/>
          <p:cNvPicPr>
            <a:picLocks noChangeAspect="1" noChangeArrowheads="1"/>
          </p:cNvPicPr>
          <p:nvPr/>
        </p:nvPicPr>
        <p:blipFill>
          <a:blip r:embed="rId3">
            <a:extLst>
              <a:ext uri="{28A0092B-C50C-407E-A947-70E740481C1C}">
                <a14:useLocalDpi xmlns:a14="http://schemas.microsoft.com/office/drawing/2010/main" val="0"/>
              </a:ext>
            </a:extLst>
          </a:blip>
          <a:srcRect l="12999" t="30667" r="56001" b="37334"/>
          <a:stretch>
            <a:fillRect/>
          </a:stretch>
        </p:blipFill>
        <p:spPr bwMode="auto">
          <a:xfrm>
            <a:off x="5943600" y="1905000"/>
            <a:ext cx="23622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2"/>
          <p:cNvSpPr>
            <a:spLocks noGrp="1"/>
          </p:cNvSpPr>
          <p:nvPr>
            <p:ph type="dt" sz="quarter" idx="10"/>
          </p:nvPr>
        </p:nvSpPr>
        <p:spPr>
          <a:xfrm>
            <a:off x="533400" y="6010275"/>
            <a:ext cx="2743200" cy="457200"/>
          </a:xfrm>
        </p:spPr>
        <p:txBody>
          <a:bodyPr/>
          <a:lstStyle/>
          <a:p>
            <a:pPr>
              <a:defRPr/>
            </a:pPr>
            <a:r>
              <a:rPr smtClean="0"/>
              <a:t>Asesoramiento sobre Seguridad y Salud</a:t>
            </a:r>
            <a:endParaRPr lang="es-ES" sz="1400"/>
          </a:p>
        </p:txBody>
      </p:sp>
      <p:pic>
        <p:nvPicPr>
          <p:cNvPr id="23555" name="Picture 2" descr="doc47f5825c0e4df869122409">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1981200"/>
            <a:ext cx="3581400" cy="277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6" name="Picture 3" descr="training2">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1981200"/>
            <a:ext cx="3638550" cy="272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7" name="Rectangle 4"/>
          <p:cNvSpPr>
            <a:spLocks noGrp="1" noChangeArrowheads="1"/>
          </p:cNvSpPr>
          <p:nvPr>
            <p:ph type="title"/>
          </p:nvPr>
        </p:nvSpPr>
        <p:spPr/>
        <p:txBody>
          <a:bodyPr/>
          <a:lstStyle/>
          <a:p>
            <a:pPr eaLnBrk="1" hangingPunct="1">
              <a:defRPr/>
            </a:pPr>
            <a:r>
              <a:rPr lang="es-ES">
                <a:ea typeface="ＭＳ Ｐゴシック" charset="0"/>
              </a:rPr>
              <a:t>Incendios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a:xfrm>
            <a:off x="533400" y="6026150"/>
            <a:ext cx="2743200" cy="457200"/>
          </a:xfrm>
        </p:spPr>
        <p:txBody>
          <a:bodyPr/>
          <a:lstStyle/>
          <a:p>
            <a:pPr>
              <a:defRPr/>
            </a:pPr>
            <a:r>
              <a:rPr smtClean="0"/>
              <a:t>Asesoramiento sobre Seguridad y Salud</a:t>
            </a:r>
            <a:endParaRPr lang="es-ES" sz="1400"/>
          </a:p>
        </p:txBody>
      </p:sp>
      <p:sp>
        <p:nvSpPr>
          <p:cNvPr id="24579" name="Rectangle 3"/>
          <p:cNvSpPr>
            <a:spLocks noGrp="1" noChangeArrowheads="1"/>
          </p:cNvSpPr>
          <p:nvPr>
            <p:ph idx="1"/>
          </p:nvPr>
        </p:nvSpPr>
        <p:spPr/>
        <p:txBody>
          <a:bodyPr/>
          <a:lstStyle/>
          <a:p>
            <a:pPr eaLnBrk="1" hangingPunct="1">
              <a:lnSpc>
                <a:spcPct val="90000"/>
              </a:lnSpc>
              <a:buClr>
                <a:schemeClr val="accent1"/>
              </a:buClr>
            </a:pPr>
            <a:r>
              <a:rPr lang="es-ES" altLang="en-US" sz="2600" smtClean="0"/>
              <a:t>Existe un riesgo cuando un conductor es demasiado pequeño para transmitir la corriente de manera segura </a:t>
            </a:r>
          </a:p>
          <a:p>
            <a:pPr eaLnBrk="1" hangingPunct="1">
              <a:lnSpc>
                <a:spcPct val="90000"/>
              </a:lnSpc>
              <a:buClr>
                <a:schemeClr val="accent1"/>
              </a:buClr>
            </a:pPr>
            <a:r>
              <a:rPr lang="es-ES" altLang="en-US" sz="2600" i="1" smtClean="0"/>
              <a:t>Ejemplo:</a:t>
            </a:r>
            <a:r>
              <a:rPr lang="es-ES" altLang="en-US" sz="2600" smtClean="0"/>
              <a:t>  usar una herramienta portátil con una extensión que tiene un cable demasiado pequeño para la herramienta</a:t>
            </a:r>
          </a:p>
          <a:p>
            <a:pPr lvl="1" eaLnBrk="1" hangingPunct="1">
              <a:lnSpc>
                <a:spcPct val="90000"/>
              </a:lnSpc>
              <a:buClr>
                <a:schemeClr val="accent1"/>
              </a:buClr>
            </a:pPr>
            <a:r>
              <a:rPr lang="es-ES" altLang="en-US" sz="2300" smtClean="0"/>
              <a:t>La herramienta producirá más corriente de la que el cable puede manejar y ocasionará sobrecalentamiento y posiblemente un incendio sin que salte el disyuntor</a:t>
            </a:r>
          </a:p>
          <a:p>
            <a:pPr lvl="1" eaLnBrk="1" hangingPunct="1">
              <a:lnSpc>
                <a:spcPct val="90000"/>
              </a:lnSpc>
              <a:buClr>
                <a:schemeClr val="accent1"/>
              </a:buClr>
            </a:pPr>
            <a:r>
              <a:rPr lang="es-ES" altLang="en-US" sz="2300" smtClean="0"/>
              <a:t>El disyuntor podría ser del tamaño adecuado para el circuito pero no para una extensión con un cable más pequeño</a:t>
            </a:r>
          </a:p>
        </p:txBody>
      </p:sp>
      <p:sp>
        <p:nvSpPr>
          <p:cNvPr id="24580" name="Title 1"/>
          <p:cNvSpPr txBox="1">
            <a:spLocks/>
          </p:cNvSpPr>
          <p:nvPr/>
        </p:nvSpPr>
        <p:spPr bwMode="auto">
          <a:xfrm>
            <a:off x="685800" y="609600"/>
            <a:ext cx="7772400" cy="1143000"/>
          </a:xfrm>
          <a:prstGeom prst="rect">
            <a:avLst/>
          </a:prstGeom>
          <a:noFill/>
          <a:ln>
            <a:noFill/>
          </a:ln>
          <a:effectLst>
            <a:outerShdw blurRad="63500" dist="38099" dir="2700000" algn="ctr" rotWithShape="0">
              <a:srgbClr val="990000">
                <a:alpha val="7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s-ES" sz="4400" b="1" smtClean="0">
                <a:solidFill>
                  <a:schemeClr val="accent1"/>
                </a:solidFill>
                <a:latin typeface="Times New Roman" charset="0"/>
              </a:rPr>
              <a:t>Riesgos por cableado inadecuado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103188" y="381000"/>
            <a:ext cx="8610600" cy="1143000"/>
          </a:xfrm>
        </p:spPr>
        <p:txBody>
          <a:bodyPr/>
          <a:lstStyle/>
          <a:p>
            <a:pPr eaLnBrk="1" hangingPunct="1">
              <a:defRPr/>
            </a:pPr>
            <a:r>
              <a:rPr lang="es-ES" sz="4300">
                <a:ea typeface="ＭＳ Ｐゴシック" charset="0"/>
              </a:rPr>
              <a:t>Riesgos por cableado inadecuado</a:t>
            </a:r>
          </a:p>
        </p:txBody>
      </p:sp>
      <p:sp>
        <p:nvSpPr>
          <p:cNvPr id="4" name="Date Placeholder 3"/>
          <p:cNvSpPr>
            <a:spLocks noGrp="1"/>
          </p:cNvSpPr>
          <p:nvPr>
            <p:ph type="dt" sz="quarter" idx="10"/>
          </p:nvPr>
        </p:nvSpPr>
        <p:spPr>
          <a:xfrm>
            <a:off x="533400" y="6096000"/>
            <a:ext cx="2743200" cy="457200"/>
          </a:xfrm>
        </p:spPr>
        <p:txBody>
          <a:bodyPr/>
          <a:lstStyle/>
          <a:p>
            <a:pPr>
              <a:defRPr/>
            </a:pPr>
            <a:r>
              <a:rPr smtClean="0"/>
              <a:t>Asesoramiento sobre Seguridad y Salud</a:t>
            </a:r>
            <a:endParaRPr lang="es-ES" sz="1400"/>
          </a:p>
        </p:txBody>
      </p:sp>
      <p:sp>
        <p:nvSpPr>
          <p:cNvPr id="25604" name="Rectangle 7"/>
          <p:cNvSpPr>
            <a:spLocks noChangeArrowheads="1"/>
          </p:cNvSpPr>
          <p:nvPr/>
        </p:nvSpPr>
        <p:spPr bwMode="auto">
          <a:xfrm>
            <a:off x="304800" y="5568950"/>
            <a:ext cx="83089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r>
              <a:rPr lang="es-ES" altLang="en-US" sz="2000" b="1" i="1">
                <a:solidFill>
                  <a:schemeClr val="accent1"/>
                </a:solidFill>
                <a:latin typeface="Times New Roman" pitchFamily="18" charset="0"/>
              </a:rPr>
              <a:t>Nota: Cuanto mayor es el número de la medida, más pequeño es el cable</a:t>
            </a:r>
            <a:r>
              <a:rPr lang="es-ES" altLang="en-US" sz="2000">
                <a:solidFill>
                  <a:schemeClr val="accent1"/>
                </a:solidFill>
                <a:latin typeface="Times New Roman" pitchFamily="18" charset="0"/>
              </a:rPr>
              <a:t>. </a:t>
            </a:r>
          </a:p>
        </p:txBody>
      </p:sp>
      <p:pic>
        <p:nvPicPr>
          <p:cNvPr id="25605" name="Picture 6" descr="C:\Users\RODA\Desktop\imgs dol\elecG1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2688" y="1638300"/>
            <a:ext cx="6858000" cy="392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p:cNvSpPr>
            <a:spLocks noGrp="1"/>
          </p:cNvSpPr>
          <p:nvPr>
            <p:ph type="dt" sz="quarter" idx="10"/>
          </p:nvPr>
        </p:nvSpPr>
        <p:spPr>
          <a:xfrm>
            <a:off x="533400" y="6019800"/>
            <a:ext cx="2743200" cy="457200"/>
          </a:xfrm>
        </p:spPr>
        <p:txBody>
          <a:bodyPr/>
          <a:lstStyle/>
          <a:p>
            <a:pPr>
              <a:defRPr/>
            </a:pPr>
            <a:r>
              <a:rPr smtClean="0"/>
              <a:t>Asesoramiento sobre Seguridad y Salud</a:t>
            </a:r>
            <a:endParaRPr lang="es-ES" sz="1400"/>
          </a:p>
        </p:txBody>
      </p:sp>
      <p:sp>
        <p:nvSpPr>
          <p:cNvPr id="26627" name="Rectangle 2"/>
          <p:cNvSpPr>
            <a:spLocks noGrp="1" noChangeArrowheads="1"/>
          </p:cNvSpPr>
          <p:nvPr>
            <p:ph type="title"/>
          </p:nvPr>
        </p:nvSpPr>
        <p:spPr>
          <a:xfrm>
            <a:off x="685800" y="381000"/>
            <a:ext cx="7772400" cy="1143000"/>
          </a:xfrm>
        </p:spPr>
        <p:txBody>
          <a:bodyPr/>
          <a:lstStyle/>
          <a:p>
            <a:pPr eaLnBrk="1" hangingPunct="1">
              <a:defRPr/>
            </a:pPr>
            <a:r>
              <a:rPr lang="es-ES" dirty="0">
                <a:ea typeface="ＭＳ Ｐゴシック" charset="0"/>
              </a:rPr>
              <a:t>Riesgos de sobrecarga</a:t>
            </a:r>
          </a:p>
        </p:txBody>
      </p:sp>
      <p:sp>
        <p:nvSpPr>
          <p:cNvPr id="26628" name="Rectangle 3"/>
          <p:cNvSpPr>
            <a:spLocks noGrp="1" noChangeArrowheads="1"/>
          </p:cNvSpPr>
          <p:nvPr>
            <p:ph type="body" idx="1"/>
          </p:nvPr>
        </p:nvSpPr>
        <p:spPr>
          <a:xfrm>
            <a:off x="609600" y="1295400"/>
            <a:ext cx="4800600" cy="4114800"/>
          </a:xfrm>
        </p:spPr>
        <p:txBody>
          <a:bodyPr/>
          <a:lstStyle/>
          <a:p>
            <a:pPr eaLnBrk="1" hangingPunct="1">
              <a:lnSpc>
                <a:spcPct val="90000"/>
              </a:lnSpc>
              <a:buClr>
                <a:schemeClr val="accent1"/>
              </a:buClr>
            </a:pPr>
            <a:r>
              <a:rPr lang="es-ES" altLang="en-US" sz="2800" smtClean="0"/>
              <a:t>Si hay demasiados dispositivos conectados a un circuito, la corriente calentará los cables a una temperatura muy alta y ocasionará un incendio.</a:t>
            </a:r>
          </a:p>
          <a:p>
            <a:pPr eaLnBrk="1" hangingPunct="1">
              <a:lnSpc>
                <a:spcPct val="90000"/>
              </a:lnSpc>
              <a:buClr>
                <a:schemeClr val="accent1"/>
              </a:buClr>
            </a:pPr>
            <a:r>
              <a:rPr lang="es-ES" altLang="en-US" sz="2800" smtClean="0"/>
              <a:t>Si el aislamiento del cable se derrite, se pueden producir arcos y ocasionar un incendio en el área en la que se produce la sobrecarga incluso dentro de una pared.</a:t>
            </a:r>
          </a:p>
        </p:txBody>
      </p:sp>
      <p:pic>
        <p:nvPicPr>
          <p:cNvPr id="26629" name="Picture 4" descr="sobrecarg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2133600"/>
            <a:ext cx="2743200" cy="256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4"/>
          <p:cNvSpPr>
            <a:spLocks noGrp="1"/>
          </p:cNvSpPr>
          <p:nvPr>
            <p:ph type="dt" sz="quarter" idx="10"/>
          </p:nvPr>
        </p:nvSpPr>
        <p:spPr>
          <a:xfrm>
            <a:off x="533400" y="6096000"/>
            <a:ext cx="2743200" cy="457200"/>
          </a:xfrm>
        </p:spPr>
        <p:txBody>
          <a:bodyPr/>
          <a:lstStyle/>
          <a:p>
            <a:pPr>
              <a:defRPr/>
            </a:pPr>
            <a:r>
              <a:rPr smtClean="0"/>
              <a:t>Asesoramiento sobre Seguridad y Salud</a:t>
            </a:r>
            <a:endParaRPr lang="es-ES" sz="1400"/>
          </a:p>
        </p:txBody>
      </p:sp>
      <p:sp>
        <p:nvSpPr>
          <p:cNvPr id="27651" name="Rectangle 2"/>
          <p:cNvSpPr>
            <a:spLocks noGrp="1" noChangeArrowheads="1"/>
          </p:cNvSpPr>
          <p:nvPr>
            <p:ph type="title"/>
          </p:nvPr>
        </p:nvSpPr>
        <p:spPr/>
        <p:txBody>
          <a:bodyPr/>
          <a:lstStyle/>
          <a:p>
            <a:pPr eaLnBrk="1" hangingPunct="1">
              <a:defRPr/>
            </a:pPr>
            <a:r>
              <a:rPr lang="es-ES" smtClean="0">
                <a:ea typeface="ＭＳ Ｐゴシック" pitchFamily="34" charset="-128"/>
              </a:rPr>
              <a:t>Explosiones</a:t>
            </a:r>
            <a:br>
              <a:rPr lang="es-ES" smtClean="0">
                <a:ea typeface="ＭＳ Ｐゴシック" pitchFamily="34" charset="-128"/>
              </a:rPr>
            </a:br>
            <a:r>
              <a:rPr lang="en-US" sz="3600" smtClean="0">
                <a:solidFill>
                  <a:schemeClr val="tx1"/>
                </a:solidFill>
                <a:ea typeface="ＭＳ Ｐゴシック" pitchFamily="34" charset="-128"/>
              </a:rPr>
              <a:t>Explosión de arco/Relámpago de arco</a:t>
            </a:r>
          </a:p>
        </p:txBody>
      </p:sp>
      <p:pic>
        <p:nvPicPr>
          <p:cNvPr id="27652" name="Picture 3" descr="arcflash">
            <a:hlinkClick r:id="rId3"/>
          </p:cNvPr>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914400" y="1752600"/>
            <a:ext cx="1782763" cy="2324100"/>
          </a:xfrm>
        </p:spPr>
      </p:pic>
      <p:pic>
        <p:nvPicPr>
          <p:cNvPr id="27653" name="Picture 4" descr="480VArcFlash1">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8200" y="4191000"/>
            <a:ext cx="2590800"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4" name="Picture 44" descr="C:\Users\RODA\Desktop\imgs dol\ElecG20.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32250" y="2286000"/>
            <a:ext cx="4264025"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1"/>
          <p:cNvSpPr>
            <a:spLocks noGrp="1"/>
          </p:cNvSpPr>
          <p:nvPr>
            <p:ph type="dt" sz="quarter" idx="10"/>
          </p:nvPr>
        </p:nvSpPr>
        <p:spPr>
          <a:xfrm>
            <a:off x="533400" y="6019800"/>
            <a:ext cx="2743200" cy="457200"/>
          </a:xfrm>
        </p:spPr>
        <p:txBody>
          <a:bodyPr/>
          <a:lstStyle/>
          <a:p>
            <a:pPr>
              <a:defRPr/>
            </a:pPr>
            <a:r>
              <a:rPr smtClean="0"/>
              <a:t>Asesoramiento sobre Seguridad y Salud</a:t>
            </a:r>
            <a:endParaRPr lang="es-ES" sz="1400"/>
          </a:p>
        </p:txBody>
      </p:sp>
      <p:sp>
        <p:nvSpPr>
          <p:cNvPr id="28675" name="AutoShape 2"/>
          <p:cNvSpPr>
            <a:spLocks noChangeArrowheads="1"/>
          </p:cNvSpPr>
          <p:nvPr/>
        </p:nvSpPr>
        <p:spPr bwMode="auto">
          <a:xfrm>
            <a:off x="1676400" y="609600"/>
            <a:ext cx="5791200" cy="54102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lnTo>
                  <a:pt x="17401" y="15493"/>
                </a:lnTo>
                <a:close/>
                <a:moveTo>
                  <a:pt x="4198" y="6106"/>
                </a:moveTo>
                <a:cubicBezTo>
                  <a:pt x="3223" y="7477"/>
                  <a:pt x="2700" y="9117"/>
                  <a:pt x="2700" y="10799"/>
                </a:cubicBezTo>
                <a:cubicBezTo>
                  <a:pt x="2700" y="15273"/>
                  <a:pt x="6326" y="18900"/>
                  <a:pt x="10800" y="18900"/>
                </a:cubicBezTo>
                <a:cubicBezTo>
                  <a:pt x="12482" y="18900"/>
                  <a:pt x="14122" y="18376"/>
                  <a:pt x="15493" y="17401"/>
                </a:cubicBezTo>
                <a:lnTo>
                  <a:pt x="4198" y="6106"/>
                </a:ln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8676" name="Text Box 3"/>
          <p:cNvSpPr txBox="1">
            <a:spLocks noChangeArrowheads="1"/>
          </p:cNvSpPr>
          <p:nvPr/>
        </p:nvSpPr>
        <p:spPr bwMode="auto">
          <a:xfrm>
            <a:off x="762000" y="2590800"/>
            <a:ext cx="7696200" cy="228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s-ES" altLang="en-US" sz="4800" b="1">
                <a:latin typeface="Times New Roman" pitchFamily="18" charset="0"/>
              </a:rPr>
              <a:t>"¡Puedo trabajar con tensión porque estoy calificado!"</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ate Placeholder 1"/>
          <p:cNvSpPr>
            <a:spLocks noGrp="1"/>
          </p:cNvSpPr>
          <p:nvPr>
            <p:ph type="dt" sz="quarter" idx="10"/>
          </p:nvPr>
        </p:nvSpPr>
        <p:spPr>
          <a:xfrm>
            <a:off x="533400" y="6019800"/>
            <a:ext cx="2743200" cy="457200"/>
          </a:xfrm>
        </p:spPr>
        <p:txBody>
          <a:bodyPr/>
          <a:lstStyle/>
          <a:p>
            <a:pPr>
              <a:defRPr/>
            </a:pPr>
            <a:r>
              <a:rPr smtClean="0"/>
              <a:t>Asesoramiento sobre Seguridad y Salud</a:t>
            </a:r>
            <a:endParaRPr lang="es-ES" sz="1400"/>
          </a:p>
        </p:txBody>
      </p:sp>
      <p:pic>
        <p:nvPicPr>
          <p:cNvPr id="29699" name="Picture 2" descr="DOL005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3429000"/>
            <a:ext cx="26670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0" name="Picture 3" descr="70e0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8400" y="3429000"/>
            <a:ext cx="25908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1" name="Text Box 4"/>
          <p:cNvSpPr txBox="1">
            <a:spLocks noChangeArrowheads="1"/>
          </p:cNvSpPr>
          <p:nvPr/>
        </p:nvSpPr>
        <p:spPr bwMode="auto">
          <a:xfrm>
            <a:off x="1143000" y="609600"/>
            <a:ext cx="7086600" cy="2287588"/>
          </a:xfrm>
          <a:prstGeom prst="rect">
            <a:avLst/>
          </a:prstGeom>
          <a:noFill/>
          <a:ln>
            <a:noFill/>
          </a:ln>
          <a:effectLst>
            <a:outerShdw blurRad="63500" dist="38099" dir="2700000" algn="ctr" rotWithShape="0">
              <a:srgbClr val="990000">
                <a:alpha val="7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spcBef>
                <a:spcPct val="50000"/>
              </a:spcBef>
              <a:defRPr/>
            </a:pPr>
            <a:r>
              <a:rPr lang="ja-JP" altLang="en-US" sz="4800" b="1" smtClean="0">
                <a:latin typeface="Times New Roman" pitchFamily="18" charset="0"/>
              </a:rPr>
              <a:t>“</a:t>
            </a:r>
            <a:r>
              <a:rPr lang="en-US" altLang="ja-JP" sz="4800" b="1" smtClean="0">
                <a:latin typeface="Times New Roman" pitchFamily="18" charset="0"/>
              </a:rPr>
              <a:t>Las normas exigen que todos los trabajos se realicen sin tensión</a:t>
            </a:r>
            <a:r>
              <a:rPr lang="ja-JP" altLang="en-US" sz="4800" b="1" smtClean="0">
                <a:latin typeface="Times New Roman" pitchFamily="18" charset="0"/>
              </a:rPr>
              <a:t>”</a:t>
            </a:r>
            <a:endParaRPr lang="en-US" sz="4800" b="1" smtClean="0">
              <a:latin typeface="Times New Roman" pitchFamily="18" charset="0"/>
            </a:endParaRPr>
          </a:p>
        </p:txBody>
      </p:sp>
      <p:sp>
        <p:nvSpPr>
          <p:cNvPr id="29702" name="Text Box 5"/>
          <p:cNvSpPr txBox="1">
            <a:spLocks noChangeArrowheads="1"/>
          </p:cNvSpPr>
          <p:nvPr/>
        </p:nvSpPr>
        <p:spPr bwMode="auto">
          <a:xfrm>
            <a:off x="3124200" y="3733800"/>
            <a:ext cx="1600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spcBef>
                <a:spcPct val="50000"/>
              </a:spcBef>
            </a:pPr>
            <a:r>
              <a:rPr lang="es-ES" altLang="en-US" b="1"/>
              <a:t>1910,331-335</a:t>
            </a:r>
          </a:p>
        </p:txBody>
      </p:sp>
      <p:sp>
        <p:nvSpPr>
          <p:cNvPr id="29703" name="Text Box 6"/>
          <p:cNvSpPr txBox="1">
            <a:spLocks noChangeArrowheads="1"/>
          </p:cNvSpPr>
          <p:nvPr/>
        </p:nvSpPr>
        <p:spPr bwMode="auto">
          <a:xfrm>
            <a:off x="4800600" y="5029200"/>
            <a:ext cx="1295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spcBef>
                <a:spcPct val="50000"/>
              </a:spcBef>
            </a:pPr>
            <a:r>
              <a:rPr lang="es-ES" altLang="en-US" b="1"/>
              <a:t>NFPA 70E</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2"/>
          <p:cNvSpPr>
            <a:spLocks noGrp="1"/>
          </p:cNvSpPr>
          <p:nvPr>
            <p:ph type="dt" sz="quarter" idx="10"/>
          </p:nvPr>
        </p:nvSpPr>
        <p:spPr>
          <a:xfrm>
            <a:off x="533400" y="6019800"/>
            <a:ext cx="2743200" cy="457200"/>
          </a:xfrm>
        </p:spPr>
        <p:txBody>
          <a:bodyPr/>
          <a:lstStyle/>
          <a:p>
            <a:pPr>
              <a:defRPr/>
            </a:pPr>
            <a:r>
              <a:rPr smtClean="0"/>
              <a:t>Asesoramiento sobre Seguridad y Salud</a:t>
            </a:r>
            <a:endParaRPr lang="es-ES" sz="1400"/>
          </a:p>
        </p:txBody>
      </p:sp>
      <p:sp>
        <p:nvSpPr>
          <p:cNvPr id="30723" name="Rectangle 2"/>
          <p:cNvSpPr>
            <a:spLocks noGrp="1" noChangeArrowheads="1"/>
          </p:cNvSpPr>
          <p:nvPr>
            <p:ph type="title"/>
          </p:nvPr>
        </p:nvSpPr>
        <p:spPr/>
        <p:txBody>
          <a:bodyPr/>
          <a:lstStyle/>
          <a:p>
            <a:pPr eaLnBrk="1" hangingPunct="1">
              <a:defRPr/>
            </a:pPr>
            <a:r>
              <a:rPr lang="es-ES">
                <a:ea typeface="ＭＳ Ｐゴシック" charset="0"/>
              </a:rPr>
              <a:t>Explosiones</a:t>
            </a:r>
          </a:p>
        </p:txBody>
      </p:sp>
      <p:sp>
        <p:nvSpPr>
          <p:cNvPr id="30724" name="Text Box 3"/>
          <p:cNvSpPr txBox="1">
            <a:spLocks noChangeArrowheads="1"/>
          </p:cNvSpPr>
          <p:nvPr/>
        </p:nvSpPr>
        <p:spPr bwMode="auto">
          <a:xfrm>
            <a:off x="838200" y="1752600"/>
            <a:ext cx="7620000" cy="253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spcBef>
                <a:spcPct val="50000"/>
              </a:spcBef>
              <a:defRPr/>
            </a:pPr>
            <a:r>
              <a:rPr lang="es-ES" sz="4000" dirty="0">
                <a:latin typeface="Times New Roman" charset="0"/>
              </a:rPr>
              <a:t>El</a:t>
            </a:r>
            <a:r>
              <a:rPr lang="es-ES" sz="4000" dirty="0" smtClean="0">
                <a:solidFill>
                  <a:srgbClr val="FF0000"/>
                </a:solidFill>
                <a:latin typeface="+mj-lt"/>
              </a:rPr>
              <a:t> </a:t>
            </a:r>
            <a:r>
              <a:rPr lang="es-ES" sz="4000" b="1" dirty="0" smtClean="0">
                <a:latin typeface="Times New Roman" charset="0"/>
              </a:rPr>
              <a:t>80 %</a:t>
            </a:r>
            <a:r>
              <a:rPr lang="es-ES" sz="4000" dirty="0" smtClean="0">
                <a:latin typeface="Times New Roman" charset="0"/>
              </a:rPr>
              <a:t> de los accidentes, los incidentes y las fatalidades relacionadas con la electricidad entre </a:t>
            </a:r>
            <a:r>
              <a:rPr lang="es-ES" sz="4000" b="1" i="1" dirty="0" smtClean="0">
                <a:latin typeface="Times New Roman" charset="0"/>
              </a:rPr>
              <a:t>trabajadores calificados</a:t>
            </a:r>
            <a:r>
              <a:rPr lang="es-ES" dirty="0" smtClean="0"/>
              <a:t> </a:t>
            </a:r>
          </a:p>
        </p:txBody>
      </p:sp>
      <p:sp>
        <p:nvSpPr>
          <p:cNvPr id="30725" name="Text Box 4"/>
          <p:cNvSpPr txBox="1">
            <a:spLocks noChangeArrowheads="1"/>
          </p:cNvSpPr>
          <p:nvPr/>
        </p:nvSpPr>
        <p:spPr bwMode="auto">
          <a:xfrm>
            <a:off x="1295400" y="4038600"/>
            <a:ext cx="6934200" cy="222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s-ES" altLang="en-US" sz="4000">
                <a:latin typeface="Times New Roman" pitchFamily="18" charset="0"/>
              </a:rPr>
              <a:t>son a causa de</a:t>
            </a:r>
          </a:p>
          <a:p>
            <a:pPr algn="ctr" eaLnBrk="1" hangingPunct="1">
              <a:spcBef>
                <a:spcPct val="50000"/>
              </a:spcBef>
            </a:pPr>
            <a:r>
              <a:rPr lang="es-ES" altLang="en-US" sz="4000" u="sng">
                <a:latin typeface="Times New Roman" pitchFamily="18" charset="0"/>
              </a:rPr>
              <a:t>explosiones de arco/relámpagos de arco</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Date Placeholder 3"/>
          <p:cNvSpPr>
            <a:spLocks noGrp="1"/>
          </p:cNvSpPr>
          <p:nvPr>
            <p:ph type="dt" sz="quarter" idx="10"/>
          </p:nvPr>
        </p:nvSpPr>
        <p:spPr>
          <a:xfrm>
            <a:off x="533400" y="6019800"/>
            <a:ext cx="27432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r>
              <a:rPr lang="es-ES" altLang="en-US" smtClean="0">
                <a:latin typeface="Times New Roman" pitchFamily="18" charset="0"/>
              </a:rPr>
              <a:t>Asesoramiento sobre Seguridad y Salud</a:t>
            </a:r>
          </a:p>
        </p:txBody>
      </p:sp>
      <p:sp>
        <p:nvSpPr>
          <p:cNvPr id="31747" name="Rectangle 2"/>
          <p:cNvSpPr>
            <a:spLocks noGrp="1" noChangeArrowheads="1"/>
          </p:cNvSpPr>
          <p:nvPr>
            <p:ph type="title"/>
          </p:nvPr>
        </p:nvSpPr>
        <p:spPr>
          <a:xfrm>
            <a:off x="533400" y="228600"/>
            <a:ext cx="8001000" cy="1143000"/>
          </a:xfrm>
        </p:spPr>
        <p:txBody>
          <a:bodyPr/>
          <a:lstStyle/>
          <a:p>
            <a:pPr eaLnBrk="1" hangingPunct="1">
              <a:defRPr/>
            </a:pPr>
            <a:r>
              <a:rPr lang="es-ES" sz="4000">
                <a:ea typeface="ＭＳ Ｐゴシック" charset="0"/>
              </a:rPr>
              <a:t>Disyuntor diferencial</a:t>
            </a:r>
          </a:p>
        </p:txBody>
      </p:sp>
      <p:sp>
        <p:nvSpPr>
          <p:cNvPr id="31748" name="Rectangle 3"/>
          <p:cNvSpPr>
            <a:spLocks noGrp="1" noChangeArrowheads="1"/>
          </p:cNvSpPr>
          <p:nvPr>
            <p:ph type="body" idx="1"/>
          </p:nvPr>
        </p:nvSpPr>
        <p:spPr>
          <a:xfrm>
            <a:off x="457200" y="1447800"/>
            <a:ext cx="6172200" cy="4648200"/>
          </a:xfrm>
        </p:spPr>
        <p:txBody>
          <a:bodyPr/>
          <a:lstStyle/>
          <a:p>
            <a:pPr eaLnBrk="1" hangingPunct="1">
              <a:lnSpc>
                <a:spcPct val="90000"/>
              </a:lnSpc>
              <a:buClr>
                <a:schemeClr val="accent1"/>
              </a:buClr>
            </a:pPr>
            <a:r>
              <a:rPr lang="es-ES" altLang="en-US" sz="2400" smtClean="0"/>
              <a:t>Este dispositivo lo protege de una descarga peligrosa</a:t>
            </a:r>
          </a:p>
          <a:p>
            <a:pPr eaLnBrk="1" hangingPunct="1">
              <a:lnSpc>
                <a:spcPct val="90000"/>
              </a:lnSpc>
              <a:buClr>
                <a:schemeClr val="accent1"/>
              </a:buClr>
            </a:pPr>
            <a:r>
              <a:rPr lang="es-ES" altLang="en-US" sz="2400" smtClean="0"/>
              <a:t>El disyuntor diferencial detecta una diferencia de corriente entre cables de circuito negros y blancos </a:t>
            </a:r>
          </a:p>
          <a:p>
            <a:pPr eaLnBrk="1" hangingPunct="1">
              <a:lnSpc>
                <a:spcPct val="90000"/>
              </a:lnSpc>
              <a:buClr>
                <a:schemeClr val="accent1"/>
              </a:buClr>
              <a:buFontTx/>
              <a:buNone/>
            </a:pPr>
            <a:r>
              <a:rPr lang="es-ES" altLang="en-US" sz="2400" smtClean="0"/>
              <a:t>	(Esto podría suceder cuando los equipos eléctricos no funcionan correctamente, lo que ocasiona una “pérdida” de corriente que se conoce como </a:t>
            </a:r>
            <a:r>
              <a:rPr lang="es-ES" altLang="en-US" sz="2400" i="1" smtClean="0"/>
              <a:t>falla en la conexión a tierra.</a:t>
            </a:r>
            <a:r>
              <a:rPr lang="es-ES" altLang="en-US" sz="2400" smtClean="0"/>
              <a:t>)</a:t>
            </a:r>
          </a:p>
          <a:p>
            <a:pPr eaLnBrk="1" hangingPunct="1">
              <a:lnSpc>
                <a:spcPct val="90000"/>
              </a:lnSpc>
              <a:buClr>
                <a:schemeClr val="accent1"/>
              </a:buClr>
            </a:pPr>
            <a:r>
              <a:rPr lang="es-ES" altLang="en-US" sz="2400" smtClean="0"/>
              <a:t>Si se detecta una falla en la conexión a tierra, el disyuntor diferencial puede cortar el flujo de la electricidad en apenas </a:t>
            </a:r>
            <a:r>
              <a:rPr lang="es-ES" altLang="en-US" sz="2400" u="sng" smtClean="0"/>
              <a:t>1/40 de segundo</a:t>
            </a:r>
            <a:r>
              <a:rPr lang="es-ES" altLang="en-US" sz="2400" smtClean="0"/>
              <a:t>, para protegerlo de una descarga peligrosa.</a:t>
            </a:r>
          </a:p>
        </p:txBody>
      </p:sp>
      <p:pic>
        <p:nvPicPr>
          <p:cNvPr id="31749" name="Picture 4" descr="gfc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9275" y="1546225"/>
            <a:ext cx="1639888" cy="226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685800" y="227013"/>
            <a:ext cx="7772400" cy="1144587"/>
          </a:xfrm>
        </p:spPr>
        <p:txBody>
          <a:bodyPr/>
          <a:lstStyle/>
          <a:p>
            <a:pPr eaLnBrk="1" hangingPunct="1">
              <a:defRPr/>
            </a:pPr>
            <a:r>
              <a:rPr lang="es-ES" smtClean="0">
                <a:ea typeface="ＭＳ Ｐゴシック" pitchFamily="34" charset="-128"/>
              </a:rPr>
              <a:t>Riesgos de la conexión a tierra</a:t>
            </a:r>
          </a:p>
        </p:txBody>
      </p:sp>
      <p:sp>
        <p:nvSpPr>
          <p:cNvPr id="32771" name="Rectangle 3"/>
          <p:cNvSpPr>
            <a:spLocks noGrp="1" noChangeArrowheads="1"/>
          </p:cNvSpPr>
          <p:nvPr>
            <p:ph type="body" idx="1"/>
          </p:nvPr>
        </p:nvSpPr>
        <p:spPr>
          <a:xfrm>
            <a:off x="706438" y="1066800"/>
            <a:ext cx="8132762" cy="4191000"/>
          </a:xfrm>
        </p:spPr>
        <p:txBody>
          <a:bodyPr/>
          <a:lstStyle/>
          <a:p>
            <a:pPr eaLnBrk="1" hangingPunct="1">
              <a:lnSpc>
                <a:spcPct val="120000"/>
              </a:lnSpc>
              <a:buClr>
                <a:schemeClr val="accent1"/>
              </a:buClr>
            </a:pPr>
            <a:r>
              <a:rPr lang="es-ES" altLang="en-US" sz="2400" smtClean="0"/>
              <a:t>Algunas de las normas de la OSHA (Administración de salud y seguridad laboral) que se infringen con mayor frecuencia</a:t>
            </a:r>
          </a:p>
          <a:p>
            <a:pPr eaLnBrk="1" hangingPunct="1">
              <a:lnSpc>
                <a:spcPct val="120000"/>
              </a:lnSpc>
              <a:buClr>
                <a:schemeClr val="accent1"/>
              </a:buClr>
            </a:pPr>
            <a:r>
              <a:rPr lang="es-ES" altLang="en-US" sz="2400" smtClean="0"/>
              <a:t>Las piezas metálicas de un sistema de cableado eléctrico que están en contacto (placas de interruptores, luminarias de cielorraso, conductos, etc.) deberían tener cero voltios con respecto a la tierra</a:t>
            </a:r>
          </a:p>
          <a:p>
            <a:pPr eaLnBrk="1" hangingPunct="1">
              <a:lnSpc>
                <a:spcPct val="120000"/>
              </a:lnSpc>
              <a:buClr>
                <a:schemeClr val="accent1"/>
              </a:buClr>
            </a:pPr>
            <a:r>
              <a:rPr lang="es-ES" altLang="en-US" sz="2400" smtClean="0"/>
              <a:t>Las carcasas de los motores, los electrodomésticos o las herramientas que están conectadas en circuitos con conexión indebida a tierra pueden quedar con tensión</a:t>
            </a:r>
          </a:p>
          <a:p>
            <a:pPr eaLnBrk="1" hangingPunct="1">
              <a:lnSpc>
                <a:spcPct val="120000"/>
              </a:lnSpc>
              <a:buClr>
                <a:schemeClr val="accent1"/>
              </a:buClr>
            </a:pPr>
            <a:r>
              <a:rPr lang="es-ES" altLang="en-US" sz="2400" smtClean="0"/>
              <a:t>Si entra en contacto con un dispositivo eléctrico que tiene una conexión indebida a tierra, SUFRIRÁ UNA DESCARGA</a:t>
            </a:r>
          </a:p>
          <a:p>
            <a:pPr eaLnBrk="1" hangingPunct="1">
              <a:buClr>
                <a:schemeClr val="accent1"/>
              </a:buClr>
            </a:pPr>
            <a:endParaRPr lang="es-ES" altLang="en-US" sz="2400" smtClean="0"/>
          </a:p>
        </p:txBody>
      </p:sp>
      <p:sp>
        <p:nvSpPr>
          <p:cNvPr id="32772" name="Date Placeholder 3"/>
          <p:cNvSpPr txBox="1">
            <a:spLocks noGrp="1"/>
          </p:cNvSpPr>
          <p:nvPr/>
        </p:nvSpPr>
        <p:spPr bwMode="auto">
          <a:xfrm>
            <a:off x="533400" y="6019800"/>
            <a:ext cx="2743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r>
              <a:rPr lang="es-ES" altLang="en-US" sz="1600" b="1" i="1">
                <a:latin typeface="Times New Roman" pitchFamily="18" charset="0"/>
              </a:rPr>
              <a:t>Asesoramiento sobre Seguridad y Salud</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381000" y="228600"/>
            <a:ext cx="8305800" cy="1143000"/>
          </a:xfrm>
        </p:spPr>
        <p:txBody>
          <a:bodyPr/>
          <a:lstStyle/>
          <a:p>
            <a:pPr eaLnBrk="1" hangingPunct="1">
              <a:defRPr/>
            </a:pPr>
            <a:r>
              <a:rPr lang="es-ES" sz="4200" smtClean="0">
                <a:ea typeface="ＭＳ Ｐゴシック" pitchFamily="34" charset="-128"/>
              </a:rPr>
              <a:t>Riesgos de cables eléctricos aéreos</a:t>
            </a:r>
          </a:p>
        </p:txBody>
      </p:sp>
      <p:sp>
        <p:nvSpPr>
          <p:cNvPr id="33795" name="Rectangle 3"/>
          <p:cNvSpPr>
            <a:spLocks noGrp="1" noChangeArrowheads="1"/>
          </p:cNvSpPr>
          <p:nvPr>
            <p:ph type="body" idx="1"/>
          </p:nvPr>
        </p:nvSpPr>
        <p:spPr>
          <a:xfrm>
            <a:off x="685800" y="1143000"/>
            <a:ext cx="5562600" cy="4114800"/>
          </a:xfrm>
        </p:spPr>
        <p:txBody>
          <a:bodyPr lIns="92075" tIns="46038" rIns="92075" bIns="46038"/>
          <a:lstStyle/>
          <a:p>
            <a:pPr eaLnBrk="1" hangingPunct="1">
              <a:lnSpc>
                <a:spcPct val="90000"/>
              </a:lnSpc>
              <a:buClr>
                <a:schemeClr val="accent1"/>
              </a:buClr>
            </a:pPr>
            <a:r>
              <a:rPr lang="es-ES" altLang="en-US" sz="2500" smtClean="0"/>
              <a:t>La mayoría de las personas no se dan cuenta de que los cables eléctricos aéreos, por lo general, no están aislados</a:t>
            </a:r>
          </a:p>
          <a:p>
            <a:pPr eaLnBrk="1" hangingPunct="1">
              <a:lnSpc>
                <a:spcPct val="90000"/>
              </a:lnSpc>
              <a:buClr>
                <a:schemeClr val="accent1"/>
              </a:buClr>
            </a:pPr>
            <a:r>
              <a:rPr lang="es-ES" altLang="en-US" sz="2500" smtClean="0"/>
              <a:t>Los trabajadores de cables eléctricos necesitan capacitación y equipos de protección personal (EPP) especiales para trabajar de manera segura</a:t>
            </a:r>
          </a:p>
          <a:p>
            <a:pPr eaLnBrk="1" hangingPunct="1">
              <a:lnSpc>
                <a:spcPct val="90000"/>
              </a:lnSpc>
              <a:buClr>
                <a:schemeClr val="accent1"/>
              </a:buClr>
            </a:pPr>
            <a:r>
              <a:rPr lang="es-ES" altLang="en-US" sz="2500" smtClean="0"/>
              <a:t>No use escaleras metálicas, sino de fibra de vidrio</a:t>
            </a:r>
          </a:p>
          <a:p>
            <a:pPr eaLnBrk="1" hangingPunct="1">
              <a:lnSpc>
                <a:spcPct val="90000"/>
              </a:lnSpc>
              <a:buClr>
                <a:schemeClr val="accent1"/>
              </a:buClr>
            </a:pPr>
            <a:r>
              <a:rPr lang="es-ES" altLang="en-US" sz="2500" smtClean="0"/>
              <a:t>Tenga cuidado con los cables eléctricos cuando trabaje con escaleras y andamios</a:t>
            </a:r>
          </a:p>
        </p:txBody>
      </p:sp>
      <p:pic>
        <p:nvPicPr>
          <p:cNvPr id="33796" name="Picture 4"/>
          <p:cNvPicPr>
            <a:picLocks noChangeAspect="1" noChangeArrowheads="1"/>
          </p:cNvPicPr>
          <p:nvPr/>
        </p:nvPicPr>
        <p:blipFill>
          <a:blip r:embed="rId3">
            <a:extLst>
              <a:ext uri="{28A0092B-C50C-407E-A947-70E740481C1C}">
                <a14:useLocalDpi xmlns:a14="http://schemas.microsoft.com/office/drawing/2010/main" val="0"/>
              </a:ext>
            </a:extLst>
          </a:blip>
          <a:srcRect l="67999" t="30000" r="14999" b="20667"/>
          <a:stretch>
            <a:fillRect/>
          </a:stretch>
        </p:blipFill>
        <p:spPr bwMode="auto">
          <a:xfrm>
            <a:off x="6705600" y="1905000"/>
            <a:ext cx="153987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7" name="Date Placeholder 3"/>
          <p:cNvSpPr txBox="1">
            <a:spLocks noGrp="1"/>
          </p:cNvSpPr>
          <p:nvPr/>
        </p:nvSpPr>
        <p:spPr bwMode="auto">
          <a:xfrm>
            <a:off x="533400" y="6019800"/>
            <a:ext cx="2743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r>
              <a:rPr lang="es-ES" altLang="en-US" sz="1600" b="1" i="1">
                <a:latin typeface="Times New Roman" pitchFamily="18" charset="0"/>
              </a:rPr>
              <a:t>Asesoramiento sobre Seguridad y Salud</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4770" name="Text Box 2"/>
          <p:cNvSpPr txBox="1">
            <a:spLocks noChangeArrowheads="1"/>
          </p:cNvSpPr>
          <p:nvPr/>
        </p:nvSpPr>
        <p:spPr bwMode="auto">
          <a:xfrm>
            <a:off x="838200" y="2520950"/>
            <a:ext cx="7543800" cy="2101850"/>
          </a:xfrm>
          <a:prstGeom prst="rect">
            <a:avLst/>
          </a:prstGeom>
          <a:noFill/>
          <a:ln>
            <a:noFill/>
          </a:ln>
          <a:effectLst>
            <a:outerShdw dist="35921" dir="2700000" algn="ctr" rotWithShape="0">
              <a:srgbClr val="99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spcBef>
                <a:spcPct val="50000"/>
              </a:spcBef>
              <a:defRPr/>
            </a:pPr>
            <a:r>
              <a:rPr lang="en-US" sz="4400" b="1" smtClean="0">
                <a:solidFill>
                  <a:schemeClr val="accent1"/>
                </a:solidFill>
                <a:effectLst>
                  <a:outerShdw blurRad="38100" dist="38100" dir="2700000" algn="tl">
                    <a:srgbClr val="000000"/>
                  </a:outerShdw>
                </a:effectLst>
                <a:latin typeface="Times New Roman" pitchFamily="18" charset="0"/>
              </a:rPr>
              <a:t>Algunos ejemplos de requisitos eléctricos de la OSHA . . .</a:t>
            </a:r>
          </a:p>
        </p:txBody>
      </p:sp>
      <p:sp>
        <p:nvSpPr>
          <p:cNvPr id="34819" name="Date Placeholder 3"/>
          <p:cNvSpPr txBox="1">
            <a:spLocks noGrp="1"/>
          </p:cNvSpPr>
          <p:nvPr/>
        </p:nvSpPr>
        <p:spPr bwMode="auto">
          <a:xfrm>
            <a:off x="533400" y="6019800"/>
            <a:ext cx="2743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r>
              <a:rPr lang="es-ES" altLang="en-US" sz="1600" b="1" i="1">
                <a:latin typeface="Times New Roman" pitchFamily="18" charset="0"/>
              </a:rPr>
              <a:t>Asesoramiento sobre Seguridad y Salud</a:t>
            </a: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685800" y="304800"/>
            <a:ext cx="7772400" cy="762000"/>
          </a:xfrm>
        </p:spPr>
        <p:txBody>
          <a:bodyPr/>
          <a:lstStyle/>
          <a:p>
            <a:pPr eaLnBrk="1" hangingPunct="1">
              <a:defRPr/>
            </a:pPr>
            <a:r>
              <a:rPr lang="es-ES" smtClean="0">
                <a:ea typeface="ＭＳ Ｐゴシック" pitchFamily="34" charset="-128"/>
              </a:rPr>
              <a:t>Aprobación</a:t>
            </a:r>
          </a:p>
        </p:txBody>
      </p:sp>
      <p:sp>
        <p:nvSpPr>
          <p:cNvPr id="35843" name="Content Placeholder 2"/>
          <p:cNvSpPr>
            <a:spLocks noGrp="1"/>
          </p:cNvSpPr>
          <p:nvPr>
            <p:ph idx="1"/>
          </p:nvPr>
        </p:nvSpPr>
        <p:spPr>
          <a:xfrm>
            <a:off x="685800" y="1066800"/>
            <a:ext cx="7772400" cy="4114800"/>
          </a:xfrm>
        </p:spPr>
        <p:txBody>
          <a:bodyPr/>
          <a:lstStyle/>
          <a:p>
            <a:pPr eaLnBrk="1" hangingPunct="1">
              <a:buClr>
                <a:schemeClr val="accent1"/>
              </a:buClr>
            </a:pPr>
            <a:r>
              <a:rPr lang="es-ES" altLang="en-US" sz="3000" smtClean="0"/>
              <a:t>Aprobación. Los conductores y los equipos que requieren o permiten este subapartado se aceptarán solo si cuentan con la aprobación</a:t>
            </a:r>
          </a:p>
        </p:txBody>
      </p:sp>
      <p:pic>
        <p:nvPicPr>
          <p:cNvPr id="35844" name="Picture 43" descr="Nationally Recognized Lab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2667000"/>
            <a:ext cx="4572000" cy="3279775"/>
          </a:xfrm>
          <a:prstGeom prst="rect">
            <a:avLst/>
          </a:prstGeom>
          <a:noFill/>
          <a:ln w="9525">
            <a:solidFill>
              <a:srgbClr val="BFBFBF"/>
            </a:solidFill>
            <a:miter lim="800000"/>
            <a:headEnd/>
            <a:tailEnd/>
          </a:ln>
          <a:extLst>
            <a:ext uri="{909E8E84-426E-40DD-AFC4-6F175D3DCCD1}">
              <a14:hiddenFill xmlns:a14="http://schemas.microsoft.com/office/drawing/2010/main">
                <a:solidFill>
                  <a:srgbClr val="FFFFFF"/>
                </a:solidFill>
              </a14:hiddenFill>
            </a:ext>
          </a:extLst>
        </p:spPr>
      </p:pic>
      <p:sp>
        <p:nvSpPr>
          <p:cNvPr id="35845" name="Text Box 4"/>
          <p:cNvSpPr txBox="1">
            <a:spLocks noChangeArrowheads="1"/>
          </p:cNvSpPr>
          <p:nvPr/>
        </p:nvSpPr>
        <p:spPr bwMode="auto">
          <a:xfrm>
            <a:off x="5562600" y="6172200"/>
            <a:ext cx="1447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n-US" altLang="en-US" b="1">
                <a:solidFill>
                  <a:schemeClr val="accent1"/>
                </a:solidFill>
              </a:rPr>
              <a:t>1910.303(a)</a:t>
            </a:r>
            <a:endParaRPr lang="es-ES" altLang="en-US" b="1">
              <a:solidFill>
                <a:schemeClr val="accent1"/>
              </a:solidFill>
            </a:endParaRPr>
          </a:p>
        </p:txBody>
      </p:sp>
      <p:sp>
        <p:nvSpPr>
          <p:cNvPr id="35846" name="Date Placeholder 3"/>
          <p:cNvSpPr txBox="1">
            <a:spLocks noGrp="1"/>
          </p:cNvSpPr>
          <p:nvPr/>
        </p:nvSpPr>
        <p:spPr bwMode="auto">
          <a:xfrm>
            <a:off x="533400" y="6019800"/>
            <a:ext cx="2743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r>
              <a:rPr lang="es-ES" altLang="en-US" sz="1600" b="1" i="1">
                <a:latin typeface="Times New Roman" pitchFamily="18" charset="0"/>
              </a:rPr>
              <a:t>Asesoramiento sobre Seguridad y Salud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685800" y="304800"/>
            <a:ext cx="7772400" cy="685800"/>
          </a:xfrm>
        </p:spPr>
        <p:txBody>
          <a:bodyPr/>
          <a:lstStyle/>
          <a:p>
            <a:pPr eaLnBrk="1" hangingPunct="1">
              <a:defRPr/>
            </a:pPr>
            <a:r>
              <a:rPr lang="en-US" sz="4000" smtClean="0">
                <a:ea typeface="ＭＳ Ｐゴシック" pitchFamily="34" charset="-128"/>
              </a:rPr>
              <a:t>Revisión, instalación y uso</a:t>
            </a:r>
          </a:p>
        </p:txBody>
      </p:sp>
      <p:sp>
        <p:nvSpPr>
          <p:cNvPr id="36867" name="Content Placeholder 2"/>
          <p:cNvSpPr>
            <a:spLocks noGrp="1"/>
          </p:cNvSpPr>
          <p:nvPr>
            <p:ph sz="half" idx="1"/>
          </p:nvPr>
        </p:nvSpPr>
        <p:spPr>
          <a:xfrm>
            <a:off x="685800" y="990600"/>
            <a:ext cx="4572000" cy="5257800"/>
          </a:xfrm>
        </p:spPr>
        <p:txBody>
          <a:bodyPr/>
          <a:lstStyle/>
          <a:p>
            <a:pPr eaLnBrk="1" hangingPunct="1">
              <a:buClr>
                <a:schemeClr val="accent1"/>
              </a:buClr>
            </a:pPr>
            <a:r>
              <a:rPr lang="es-ES" altLang="en-US" smtClean="0"/>
              <a:t>Obligación del empleador</a:t>
            </a:r>
          </a:p>
          <a:p>
            <a:pPr lvl="1" eaLnBrk="1" hangingPunct="1">
              <a:buClr>
                <a:schemeClr val="accent1"/>
              </a:buClr>
            </a:pPr>
            <a:r>
              <a:rPr lang="es-ES" altLang="en-US" sz="2500" smtClean="0"/>
              <a:t>Los equipos eléctricos deben carecer de peligros reconocidos si es probable que causen la muerte o daño físico grave a los empleados:</a:t>
            </a:r>
          </a:p>
          <a:p>
            <a:pPr lvl="1" eaLnBrk="1" hangingPunct="1">
              <a:buClr>
                <a:schemeClr val="accent1"/>
              </a:buClr>
            </a:pPr>
            <a:endParaRPr lang="es-ES" altLang="en-US" sz="400" smtClean="0"/>
          </a:p>
          <a:p>
            <a:pPr lvl="2" eaLnBrk="1" hangingPunct="1">
              <a:buClr>
                <a:schemeClr val="accent1"/>
              </a:buClr>
            </a:pPr>
            <a:r>
              <a:rPr lang="es-ES" altLang="en-US" sz="2300" smtClean="0"/>
              <a:t>Cables descubiertos a bordes filosos </a:t>
            </a:r>
          </a:p>
          <a:p>
            <a:pPr lvl="2" eaLnBrk="1" hangingPunct="1">
              <a:buClr>
                <a:schemeClr val="accent1"/>
              </a:buClr>
            </a:pPr>
            <a:r>
              <a:rPr lang="es-ES" altLang="en-US" sz="2300" smtClean="0"/>
              <a:t>Empalmes</a:t>
            </a:r>
          </a:p>
          <a:p>
            <a:pPr lvl="2" eaLnBrk="1" hangingPunct="1">
              <a:buClr>
                <a:schemeClr val="accent1"/>
              </a:buClr>
            </a:pPr>
            <a:r>
              <a:rPr lang="es-ES" altLang="en-US" sz="2300" smtClean="0"/>
              <a:t>Conductores descubiertos</a:t>
            </a:r>
          </a:p>
          <a:p>
            <a:pPr eaLnBrk="1" hangingPunct="1">
              <a:buClr>
                <a:schemeClr val="accent1"/>
              </a:buClr>
            </a:pPr>
            <a:endParaRPr lang="es-ES" altLang="en-US" smtClean="0"/>
          </a:p>
        </p:txBody>
      </p:sp>
      <p:pic>
        <p:nvPicPr>
          <p:cNvPr id="36868"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953000" y="2133600"/>
            <a:ext cx="3813175" cy="3048000"/>
          </a:xfrm>
        </p:spPr>
      </p:pic>
      <p:sp>
        <p:nvSpPr>
          <p:cNvPr id="36869" name="Text Box 4"/>
          <p:cNvSpPr txBox="1">
            <a:spLocks noChangeArrowheads="1"/>
          </p:cNvSpPr>
          <p:nvPr/>
        </p:nvSpPr>
        <p:spPr bwMode="auto">
          <a:xfrm>
            <a:off x="5181600" y="6172200"/>
            <a:ext cx="1828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s-ES" altLang="en-US" b="1">
                <a:solidFill>
                  <a:schemeClr val="accent1"/>
                </a:solidFill>
              </a:rPr>
              <a:t>1910.303(b)(1)</a:t>
            </a:r>
          </a:p>
        </p:txBody>
      </p:sp>
      <p:sp>
        <p:nvSpPr>
          <p:cNvPr id="36870" name="Date Placeholder 3"/>
          <p:cNvSpPr txBox="1">
            <a:spLocks noGrp="1"/>
          </p:cNvSpPr>
          <p:nvPr/>
        </p:nvSpPr>
        <p:spPr bwMode="auto">
          <a:xfrm>
            <a:off x="533400" y="6019800"/>
            <a:ext cx="2743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r>
              <a:rPr lang="es-ES" altLang="en-US" sz="1600" b="1" i="1">
                <a:latin typeface="Times New Roman" pitchFamily="18" charset="0"/>
              </a:rPr>
              <a:t>Asesoramiento sobre Seguridad y Salud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body" idx="1"/>
          </p:nvPr>
        </p:nvSpPr>
        <p:spPr>
          <a:xfrm>
            <a:off x="381000" y="990600"/>
            <a:ext cx="8229600" cy="2971800"/>
          </a:xfrm>
        </p:spPr>
        <p:txBody>
          <a:bodyPr/>
          <a:lstStyle/>
          <a:p>
            <a:pPr eaLnBrk="1" hangingPunct="1">
              <a:lnSpc>
                <a:spcPct val="120000"/>
              </a:lnSpc>
              <a:buClr>
                <a:schemeClr val="accent1"/>
              </a:buClr>
            </a:pPr>
            <a:r>
              <a:rPr lang="es-ES" altLang="en-US" sz="2600" smtClean="0"/>
              <a:t>Revisión. Se debe determinar la seguridad de los equipos teniendo en cuenta las siguientes consideraciones:</a:t>
            </a:r>
            <a:endParaRPr lang="es-ES" altLang="en-US" sz="2600" b="1" smtClean="0">
              <a:solidFill>
                <a:schemeClr val="accent2"/>
              </a:solidFill>
            </a:endParaRPr>
          </a:p>
          <a:p>
            <a:pPr lvl="1" eaLnBrk="1" hangingPunct="1">
              <a:lnSpc>
                <a:spcPct val="120000"/>
              </a:lnSpc>
              <a:buClr>
                <a:schemeClr val="accent1"/>
              </a:buClr>
            </a:pPr>
            <a:r>
              <a:rPr lang="es-ES" altLang="en-US" sz="2200" smtClean="0"/>
              <a:t>La </a:t>
            </a:r>
            <a:r>
              <a:rPr lang="es-ES" altLang="en-US" sz="2200" b="1" smtClean="0">
                <a:solidFill>
                  <a:schemeClr val="accent1"/>
                </a:solidFill>
              </a:rPr>
              <a:t>idoneidad de los equipos</a:t>
            </a:r>
            <a:r>
              <a:rPr lang="es-ES" altLang="en-US" sz="2200" smtClean="0"/>
              <a:t> para un propósito determinado se puede evidenciar al mencionar o etiquetar dicho propósito.</a:t>
            </a:r>
          </a:p>
        </p:txBody>
      </p:sp>
      <p:sp>
        <p:nvSpPr>
          <p:cNvPr id="37891" name="Rectangle 4"/>
          <p:cNvSpPr>
            <a:spLocks noGrp="1" noChangeArrowheads="1"/>
          </p:cNvSpPr>
          <p:nvPr>
            <p:ph type="title"/>
          </p:nvPr>
        </p:nvSpPr>
        <p:spPr>
          <a:xfrm>
            <a:off x="609600" y="304800"/>
            <a:ext cx="7772400" cy="685800"/>
          </a:xfrm>
        </p:spPr>
        <p:txBody>
          <a:bodyPr/>
          <a:lstStyle/>
          <a:p>
            <a:pPr eaLnBrk="1" hangingPunct="1">
              <a:defRPr/>
            </a:pPr>
            <a:r>
              <a:rPr lang="en-US" sz="4000" smtClean="0">
                <a:ea typeface="ＭＳ Ｐゴシック" pitchFamily="34" charset="-128"/>
              </a:rPr>
              <a:t>Revisión, instalación y uso</a:t>
            </a:r>
          </a:p>
        </p:txBody>
      </p:sp>
      <p:sp>
        <p:nvSpPr>
          <p:cNvPr id="37892" name="Text Box 5"/>
          <p:cNvSpPr txBox="1">
            <a:spLocks noChangeArrowheads="1"/>
          </p:cNvSpPr>
          <p:nvPr/>
        </p:nvSpPr>
        <p:spPr bwMode="auto">
          <a:xfrm>
            <a:off x="5334000" y="6096000"/>
            <a:ext cx="182086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n-US" altLang="en-US" b="1">
                <a:solidFill>
                  <a:schemeClr val="accent1"/>
                </a:solidFill>
              </a:rPr>
              <a:t>1910.303(b)(2)</a:t>
            </a:r>
            <a:endParaRPr lang="es-ES" altLang="en-US" b="1">
              <a:solidFill>
                <a:schemeClr val="accent1"/>
              </a:solidFill>
            </a:endParaRPr>
          </a:p>
        </p:txBody>
      </p:sp>
      <p:pic>
        <p:nvPicPr>
          <p:cNvPr id="37893" name="Picture 2" descr="http://inspectapedia.com/fpe/FPECoverLabl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0800" y="3155950"/>
            <a:ext cx="3917950" cy="294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4" name="Date Placeholder 3"/>
          <p:cNvSpPr txBox="1">
            <a:spLocks noGrp="1"/>
          </p:cNvSpPr>
          <p:nvPr/>
        </p:nvSpPr>
        <p:spPr bwMode="auto">
          <a:xfrm>
            <a:off x="533400" y="6019800"/>
            <a:ext cx="2743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r>
              <a:rPr lang="es-ES" altLang="en-US" sz="1600" b="1" i="1">
                <a:latin typeface="Times New Roman" pitchFamily="18" charset="0"/>
              </a:rPr>
              <a:t>Asesoramiento sobre Seguridad y Salud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pPr eaLnBrk="1" hangingPunct="1">
              <a:defRPr/>
            </a:pPr>
            <a:r>
              <a:rPr lang="es-ES" smtClean="0">
                <a:ea typeface="ＭＳ Ｐゴシック" pitchFamily="34" charset="-128"/>
              </a:rPr>
              <a:t>Ejecución mecánica del trabajo</a:t>
            </a:r>
          </a:p>
        </p:txBody>
      </p:sp>
      <p:sp>
        <p:nvSpPr>
          <p:cNvPr id="38915" name="Content Placeholder 2"/>
          <p:cNvSpPr>
            <a:spLocks noGrp="1"/>
          </p:cNvSpPr>
          <p:nvPr>
            <p:ph idx="1"/>
          </p:nvPr>
        </p:nvSpPr>
        <p:spPr/>
        <p:txBody>
          <a:bodyPr/>
          <a:lstStyle/>
          <a:p>
            <a:pPr eaLnBrk="1" hangingPunct="1">
              <a:buClr>
                <a:schemeClr val="accent1"/>
              </a:buClr>
            </a:pPr>
            <a:r>
              <a:rPr lang="es-ES" altLang="en-US" smtClean="0"/>
              <a:t>Los equipos se deben instalar de manera profesional y prolija </a:t>
            </a:r>
          </a:p>
        </p:txBody>
      </p:sp>
      <p:pic>
        <p:nvPicPr>
          <p:cNvPr id="38916" name="Picture 7" descr="_2_0B3C688C0B3C663800469522852574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3200400"/>
            <a:ext cx="3606800" cy="270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7" name="Picture 6" descr="19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3181350"/>
            <a:ext cx="3581400" cy="268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8" name="Text Box 5"/>
          <p:cNvSpPr txBox="1">
            <a:spLocks noChangeArrowheads="1"/>
          </p:cNvSpPr>
          <p:nvPr/>
        </p:nvSpPr>
        <p:spPr bwMode="auto">
          <a:xfrm>
            <a:off x="5257800" y="6096000"/>
            <a:ext cx="189706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n-US" altLang="en-US" b="1">
                <a:solidFill>
                  <a:schemeClr val="accent1"/>
                </a:solidFill>
              </a:rPr>
              <a:t>1910.303(b)(7)</a:t>
            </a:r>
            <a:endParaRPr lang="es-ES" altLang="en-US" b="1">
              <a:solidFill>
                <a:schemeClr val="accent1"/>
              </a:solidFill>
            </a:endParaRPr>
          </a:p>
        </p:txBody>
      </p:sp>
      <p:sp>
        <p:nvSpPr>
          <p:cNvPr id="38919" name="Date Placeholder 3"/>
          <p:cNvSpPr txBox="1">
            <a:spLocks noGrp="1"/>
          </p:cNvSpPr>
          <p:nvPr/>
        </p:nvSpPr>
        <p:spPr bwMode="auto">
          <a:xfrm>
            <a:off x="533400" y="6019800"/>
            <a:ext cx="2743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r>
              <a:rPr lang="es-ES" altLang="en-US" sz="1600" b="1" i="1">
                <a:latin typeface="Times New Roman" pitchFamily="18" charset="0"/>
              </a:rPr>
              <a:t>Asesoramiento sobre Seguridad y Salud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Content Placeholder 2"/>
          <p:cNvSpPr>
            <a:spLocks noGrp="1"/>
          </p:cNvSpPr>
          <p:nvPr>
            <p:ph idx="1"/>
          </p:nvPr>
        </p:nvSpPr>
        <p:spPr/>
        <p:txBody>
          <a:bodyPr/>
          <a:lstStyle/>
          <a:p>
            <a:pPr eaLnBrk="1" hangingPunct="1"/>
            <a:r>
              <a:rPr lang="es-ES" altLang="en-US" sz="3000" smtClean="0"/>
              <a:t>Las aberturas sin usar se deben cerrar de manera eficaz para brindar protección substancialmente equivalente a la pared de los equipos. </a:t>
            </a:r>
          </a:p>
        </p:txBody>
      </p:sp>
      <p:sp>
        <p:nvSpPr>
          <p:cNvPr id="39939" name="Title 1"/>
          <p:cNvSpPr>
            <a:spLocks noGrp="1"/>
          </p:cNvSpPr>
          <p:nvPr>
            <p:ph type="title"/>
          </p:nvPr>
        </p:nvSpPr>
        <p:spPr/>
        <p:txBody>
          <a:bodyPr/>
          <a:lstStyle/>
          <a:p>
            <a:pPr eaLnBrk="1" hangingPunct="1">
              <a:defRPr/>
            </a:pPr>
            <a:r>
              <a:rPr lang="es-ES" smtClean="0">
                <a:ea typeface="ＭＳ Ｐゴシック" pitchFamily="34" charset="-128"/>
              </a:rPr>
              <a:t>Ejecución mecánica del trabajo</a:t>
            </a:r>
          </a:p>
        </p:txBody>
      </p:sp>
      <p:pic>
        <p:nvPicPr>
          <p:cNvPr id="3994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2238" y="3429000"/>
            <a:ext cx="35306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1" name="Text Box 5"/>
          <p:cNvSpPr txBox="1">
            <a:spLocks noChangeArrowheads="1"/>
          </p:cNvSpPr>
          <p:nvPr/>
        </p:nvSpPr>
        <p:spPr bwMode="auto">
          <a:xfrm>
            <a:off x="4953000" y="6096000"/>
            <a:ext cx="220186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s-ES" altLang="en-US" b="1">
                <a:solidFill>
                  <a:schemeClr val="accent1"/>
                </a:solidFill>
              </a:rPr>
              <a:t>1910.303(b)(7)(i)</a:t>
            </a:r>
          </a:p>
        </p:txBody>
      </p:sp>
      <p:sp>
        <p:nvSpPr>
          <p:cNvPr id="39942" name="Date Placeholder 3"/>
          <p:cNvSpPr txBox="1">
            <a:spLocks noGrp="1"/>
          </p:cNvSpPr>
          <p:nvPr/>
        </p:nvSpPr>
        <p:spPr bwMode="auto">
          <a:xfrm>
            <a:off x="533400" y="6019800"/>
            <a:ext cx="2743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r>
              <a:rPr lang="es-ES" altLang="en-US" sz="1600" b="1" i="1">
                <a:latin typeface="Times New Roman" pitchFamily="18" charset="0"/>
              </a:rPr>
              <a:t>Asesoramiento sobre Seguridad y Salud</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body" idx="1"/>
          </p:nvPr>
        </p:nvSpPr>
        <p:spPr>
          <a:xfrm>
            <a:off x="609600" y="1600200"/>
            <a:ext cx="7924800" cy="2895600"/>
          </a:xfrm>
        </p:spPr>
        <p:txBody>
          <a:bodyPr/>
          <a:lstStyle/>
          <a:p>
            <a:pPr eaLnBrk="1" hangingPunct="1">
              <a:lnSpc>
                <a:spcPct val="120000"/>
              </a:lnSpc>
              <a:buClr>
                <a:schemeClr val="accent1"/>
              </a:buClr>
            </a:pPr>
            <a:r>
              <a:rPr lang="es-ES" altLang="en-US" sz="2800" smtClean="0"/>
              <a:t>Los equipos eléctricos no se pueden usar a menos que se coloquen en el equipo la señalización del nombre del fabricante, la marca u otra distinción descriptiva con la que se puede identificar a la organización que es responsable del producto.</a:t>
            </a:r>
            <a:r>
              <a:rPr lang="es-ES" altLang="en-US" smtClean="0"/>
              <a:t> </a:t>
            </a:r>
          </a:p>
        </p:txBody>
      </p:sp>
      <p:sp>
        <p:nvSpPr>
          <p:cNvPr id="40963" name="Rectangle 3"/>
          <p:cNvSpPr>
            <a:spLocks noGrp="1" noChangeArrowheads="1"/>
          </p:cNvSpPr>
          <p:nvPr>
            <p:ph type="title"/>
          </p:nvPr>
        </p:nvSpPr>
        <p:spPr>
          <a:xfrm>
            <a:off x="762000" y="381000"/>
            <a:ext cx="7620000" cy="838200"/>
          </a:xfrm>
        </p:spPr>
        <p:txBody>
          <a:bodyPr/>
          <a:lstStyle/>
          <a:p>
            <a:pPr eaLnBrk="1" hangingPunct="1">
              <a:defRPr/>
            </a:pPr>
            <a:r>
              <a:rPr lang="es-ES" smtClean="0">
                <a:ea typeface="ＭＳ Ｐゴシック" pitchFamily="34" charset="-128"/>
              </a:rPr>
              <a:t>Señalización de los equipos</a:t>
            </a:r>
          </a:p>
        </p:txBody>
      </p:sp>
      <p:sp>
        <p:nvSpPr>
          <p:cNvPr id="40964" name="Text Box 5"/>
          <p:cNvSpPr txBox="1">
            <a:spLocks noChangeArrowheads="1"/>
          </p:cNvSpPr>
          <p:nvPr/>
        </p:nvSpPr>
        <p:spPr bwMode="auto">
          <a:xfrm>
            <a:off x="6553200" y="5181600"/>
            <a:ext cx="2057400" cy="7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spcBef>
                <a:spcPct val="50000"/>
              </a:spcBef>
            </a:pPr>
            <a:r>
              <a:rPr lang="en-US" altLang="en-US" b="1">
                <a:solidFill>
                  <a:schemeClr val="accent1"/>
                </a:solidFill>
              </a:rPr>
              <a:t>1910.303(e)(1)</a:t>
            </a:r>
          </a:p>
          <a:p>
            <a:pPr eaLnBrk="1" hangingPunct="1">
              <a:spcBef>
                <a:spcPct val="50000"/>
              </a:spcBef>
            </a:pPr>
            <a:r>
              <a:rPr lang="en-US" altLang="en-US" b="1">
                <a:solidFill>
                  <a:schemeClr val="accent1"/>
                </a:solidFill>
              </a:rPr>
              <a:t>1910.302(e)(1)(i)</a:t>
            </a:r>
          </a:p>
        </p:txBody>
      </p:sp>
      <p:pic>
        <p:nvPicPr>
          <p:cNvPr id="40965" name="Picture 2" descr="http://upload.wikimedia.org/wikipedia/commons/thumb/e/e7/GeneralElectricSign.jpg/220px-GeneralElectricSign.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8675" y="4300538"/>
            <a:ext cx="2095500" cy="206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6" name="Date Placeholder 3"/>
          <p:cNvSpPr txBox="1">
            <a:spLocks noGrp="1"/>
          </p:cNvSpPr>
          <p:nvPr/>
        </p:nvSpPr>
        <p:spPr bwMode="auto">
          <a:xfrm>
            <a:off x="533400" y="6019800"/>
            <a:ext cx="2743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r>
              <a:rPr lang="es-ES" altLang="en-US" sz="1600" b="1" i="1">
                <a:latin typeface="Times New Roman" pitchFamily="18" charset="0"/>
              </a:rPr>
              <a:t>Asesoramiento sobre Seguridad y Salud</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body" idx="1"/>
          </p:nvPr>
        </p:nvSpPr>
        <p:spPr>
          <a:xfrm>
            <a:off x="514350" y="1828800"/>
            <a:ext cx="6477000" cy="2971800"/>
          </a:xfrm>
        </p:spPr>
        <p:txBody>
          <a:bodyPr/>
          <a:lstStyle/>
          <a:p>
            <a:pPr eaLnBrk="1" hangingPunct="1">
              <a:lnSpc>
                <a:spcPct val="130000"/>
              </a:lnSpc>
              <a:buClr>
                <a:schemeClr val="accent1"/>
              </a:buClr>
            </a:pPr>
            <a:r>
              <a:rPr lang="es-ES" altLang="en-US" sz="2800" smtClean="0"/>
              <a:t>Debe existir otra señalización que indique el voltaje, la corriente, la potencia eléctrica u otras capacidades, según corresponda</a:t>
            </a:r>
            <a:r>
              <a:rPr lang="es-ES" altLang="en-US" sz="2800" smtClean="0">
                <a:solidFill>
                  <a:srgbClr val="FF0000"/>
                </a:solidFill>
              </a:rPr>
              <a:t>.</a:t>
            </a:r>
            <a:r>
              <a:rPr lang="es-ES" altLang="en-US" sz="2800" smtClean="0"/>
              <a:t> Estas señalizaciones deben ser lo suficientemente resistentes para soportar el entorno implicado.</a:t>
            </a:r>
          </a:p>
        </p:txBody>
      </p:sp>
      <p:graphicFrame>
        <p:nvGraphicFramePr>
          <p:cNvPr id="41987" name="Object 38"/>
          <p:cNvGraphicFramePr>
            <a:graphicFrameLocks noChangeAspect="1"/>
          </p:cNvGraphicFramePr>
          <p:nvPr/>
        </p:nvGraphicFramePr>
        <p:xfrm>
          <a:off x="6781800" y="3200400"/>
          <a:ext cx="1825625" cy="2819400"/>
        </p:xfrm>
        <a:graphic>
          <a:graphicData uri="http://schemas.openxmlformats.org/presentationml/2006/ole">
            <mc:AlternateContent xmlns:mc="http://schemas.openxmlformats.org/markup-compatibility/2006">
              <mc:Choice xmlns:v="urn:schemas-microsoft-com:vml" Requires="v">
                <p:oleObj spid="_x0000_s41992" name="Document" r:id="rId5" imgW="1591056" imgH="1202436" progId="Word.Document.8">
                  <p:embed/>
                </p:oleObj>
              </mc:Choice>
              <mc:Fallback>
                <p:oleObj name="Document" r:id="rId5" imgW="1591056" imgH="1202436" progId="Word.Document.8">
                  <p:embed/>
                  <p:pic>
                    <p:nvPicPr>
                      <p:cNvPr id="0" name="Object 38"/>
                      <p:cNvPicPr>
                        <a:picLocks noChangeAspect="1" noChangeArrowheads="1"/>
                      </p:cNvPicPr>
                      <p:nvPr/>
                    </p:nvPicPr>
                    <p:blipFill>
                      <a:blip r:embed="rId6">
                        <a:extLst>
                          <a:ext uri="{28A0092B-C50C-407E-A947-70E740481C1C}">
                            <a14:useLocalDpi xmlns:a14="http://schemas.microsoft.com/office/drawing/2010/main" val="0"/>
                          </a:ext>
                        </a:extLst>
                      </a:blip>
                      <a:srcRect l="27721" t="26086" r="36139"/>
                      <a:stretch>
                        <a:fillRect/>
                      </a:stretch>
                    </p:blipFill>
                    <p:spPr bwMode="auto">
                      <a:xfrm>
                        <a:off x="6781800" y="3200400"/>
                        <a:ext cx="1825625" cy="281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
        <p:nvSpPr>
          <p:cNvPr id="41988" name="Rectangle 4"/>
          <p:cNvSpPr>
            <a:spLocks noGrp="1" noChangeArrowheads="1"/>
          </p:cNvSpPr>
          <p:nvPr>
            <p:ph type="title"/>
          </p:nvPr>
        </p:nvSpPr>
        <p:spPr>
          <a:xfrm>
            <a:off x="838200" y="457200"/>
            <a:ext cx="7391400" cy="914400"/>
          </a:xfrm>
        </p:spPr>
        <p:txBody>
          <a:bodyPr/>
          <a:lstStyle/>
          <a:p>
            <a:pPr eaLnBrk="1" hangingPunct="1">
              <a:defRPr/>
            </a:pPr>
            <a:r>
              <a:rPr lang="es-ES" smtClean="0">
                <a:ea typeface="ＭＳ Ｐゴシック" pitchFamily="34" charset="-128"/>
              </a:rPr>
              <a:t>Señalización de los equipos</a:t>
            </a:r>
          </a:p>
        </p:txBody>
      </p:sp>
      <p:sp>
        <p:nvSpPr>
          <p:cNvPr id="41989" name="Text Box 5"/>
          <p:cNvSpPr txBox="1">
            <a:spLocks noChangeArrowheads="1"/>
          </p:cNvSpPr>
          <p:nvPr/>
        </p:nvSpPr>
        <p:spPr bwMode="auto">
          <a:xfrm>
            <a:off x="7572375" y="4440238"/>
            <a:ext cx="590550" cy="284162"/>
          </a:xfrm>
          <a:prstGeom prst="rect">
            <a:avLst/>
          </a:prstGeom>
          <a:solidFill>
            <a:srgbClr val="FFFFCC"/>
          </a:solidFill>
          <a:ln w="9525">
            <a:solidFill>
              <a:srgbClr val="00CC99">
                <a:alpha val="50195"/>
              </a:srgbClr>
            </a:solidFill>
            <a:miter lim="800000"/>
            <a:headEnd/>
            <a:tailEnd/>
          </a:ln>
        </p:spPr>
        <p:txBody>
          <a:bodyPr wrap="none">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r>
              <a:rPr lang="en-US" altLang="en-US" sz="1200" b="1">
                <a:solidFill>
                  <a:srgbClr val="FF0000"/>
                </a:solidFill>
              </a:rPr>
              <a:t>480 V</a:t>
            </a:r>
          </a:p>
        </p:txBody>
      </p:sp>
      <p:sp>
        <p:nvSpPr>
          <p:cNvPr id="41990" name="Text Box 6"/>
          <p:cNvSpPr txBox="1">
            <a:spLocks noChangeArrowheads="1"/>
          </p:cNvSpPr>
          <p:nvPr/>
        </p:nvSpPr>
        <p:spPr bwMode="auto">
          <a:xfrm>
            <a:off x="4724400" y="6172200"/>
            <a:ext cx="2209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spcBef>
                <a:spcPct val="50000"/>
              </a:spcBef>
            </a:pPr>
            <a:r>
              <a:rPr lang="en-US" altLang="en-US" b="1">
                <a:solidFill>
                  <a:schemeClr val="accent1"/>
                </a:solidFill>
              </a:rPr>
              <a:t>1910.303(e)(1)(ii)</a:t>
            </a:r>
          </a:p>
        </p:txBody>
      </p:sp>
      <p:sp>
        <p:nvSpPr>
          <p:cNvPr id="41991" name="Date Placeholder 3"/>
          <p:cNvSpPr txBox="1">
            <a:spLocks noGrp="1"/>
          </p:cNvSpPr>
          <p:nvPr/>
        </p:nvSpPr>
        <p:spPr bwMode="auto">
          <a:xfrm>
            <a:off x="533400" y="6019800"/>
            <a:ext cx="2743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r>
              <a:rPr lang="es-ES" altLang="en-US" sz="1600" b="1" i="1">
                <a:latin typeface="Times New Roman" pitchFamily="18" charset="0"/>
              </a:rPr>
              <a:t>Asesoramiento sobre Seguridad y Salud</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609600" y="457200"/>
            <a:ext cx="7924800" cy="1371600"/>
          </a:xfrm>
        </p:spPr>
        <p:txBody>
          <a:bodyPr/>
          <a:lstStyle/>
          <a:p>
            <a:pPr eaLnBrk="1" hangingPunct="1">
              <a:defRPr/>
            </a:pPr>
            <a:r>
              <a:rPr lang="en-US" sz="4000" smtClean="0">
                <a:ea typeface="ＭＳ Ｐゴシック" pitchFamily="34" charset="-128"/>
              </a:rPr>
              <a:t>Identificación de medios y circuitos de desconexión</a:t>
            </a:r>
          </a:p>
        </p:txBody>
      </p:sp>
      <p:sp>
        <p:nvSpPr>
          <p:cNvPr id="43011" name="Rectangle 3"/>
          <p:cNvSpPr>
            <a:spLocks noGrp="1" noChangeArrowheads="1"/>
          </p:cNvSpPr>
          <p:nvPr>
            <p:ph type="body" idx="1"/>
          </p:nvPr>
        </p:nvSpPr>
        <p:spPr>
          <a:xfrm>
            <a:off x="609600" y="1552575"/>
            <a:ext cx="8001000" cy="3200400"/>
          </a:xfrm>
        </p:spPr>
        <p:txBody>
          <a:bodyPr/>
          <a:lstStyle/>
          <a:p>
            <a:pPr eaLnBrk="1" hangingPunct="1">
              <a:buClr>
                <a:schemeClr val="accent1"/>
              </a:buClr>
            </a:pPr>
            <a:r>
              <a:rPr lang="es-ES" altLang="en-US" sz="2800" smtClean="0"/>
              <a:t>Cada medio de desconexión (md) debe estar señalizado de manera legible para indicar su función</a:t>
            </a:r>
          </a:p>
          <a:p>
            <a:pPr lvl="1" eaLnBrk="1" hangingPunct="1">
              <a:buClr>
                <a:schemeClr val="accent1"/>
              </a:buClr>
            </a:pPr>
            <a:r>
              <a:rPr lang="es-ES" altLang="en-US" sz="2400" smtClean="0">
                <a:solidFill>
                  <a:schemeClr val="accent1"/>
                </a:solidFill>
              </a:rPr>
              <a:t>(A menos que se disponga lo contrario o que la función sea evidente)</a:t>
            </a:r>
          </a:p>
          <a:p>
            <a:pPr eaLnBrk="1" hangingPunct="1">
              <a:buClr>
                <a:schemeClr val="accent1"/>
              </a:buClr>
            </a:pPr>
            <a:r>
              <a:rPr lang="es-ES" altLang="en-US" sz="2800" smtClean="0"/>
              <a:t>Un medio de desconexión es un interruptor que se utiliza para desconectar los conductores de un circuito de la fuente de corriente </a:t>
            </a:r>
          </a:p>
        </p:txBody>
      </p:sp>
      <p:pic>
        <p:nvPicPr>
          <p:cNvPr id="43012" name="Picture 4"/>
          <p:cNvPicPr>
            <a:picLocks noChangeAspect="1" noChangeArrowheads="1"/>
          </p:cNvPicPr>
          <p:nvPr/>
        </p:nvPicPr>
        <p:blipFill>
          <a:blip r:embed="rId3">
            <a:extLst>
              <a:ext uri="{28A0092B-C50C-407E-A947-70E740481C1C}">
                <a14:useLocalDpi xmlns:a14="http://schemas.microsoft.com/office/drawing/2010/main" val="0"/>
              </a:ext>
            </a:extLst>
          </a:blip>
          <a:srcRect l="43877" t="65060" r="47604" b="20482"/>
          <a:stretch>
            <a:fillRect/>
          </a:stretch>
        </p:blipFill>
        <p:spPr bwMode="auto">
          <a:xfrm>
            <a:off x="2895600" y="4648200"/>
            <a:ext cx="1006475" cy="1447800"/>
          </a:xfrm>
          <a:prstGeom prst="rect">
            <a:avLst/>
          </a:prstGeom>
          <a:solidFill>
            <a:srgbClr val="CCFFFF"/>
          </a:solidFill>
          <a:ln w="38100">
            <a:solidFill>
              <a:srgbClr val="990000"/>
            </a:solidFill>
            <a:miter lim="800000"/>
            <a:headEnd/>
            <a:tailEnd/>
          </a:ln>
        </p:spPr>
      </p:pic>
      <p:sp>
        <p:nvSpPr>
          <p:cNvPr id="43013" name="Text Box 5"/>
          <p:cNvSpPr txBox="1">
            <a:spLocks noChangeArrowheads="1"/>
          </p:cNvSpPr>
          <p:nvPr/>
        </p:nvSpPr>
        <p:spPr bwMode="auto">
          <a:xfrm>
            <a:off x="4422775" y="4953000"/>
            <a:ext cx="4352925" cy="771525"/>
          </a:xfrm>
          <a:prstGeom prst="rect">
            <a:avLst/>
          </a:prstGeom>
          <a:solidFill>
            <a:srgbClr val="FFFF99"/>
          </a:solidFill>
          <a:ln w="9525">
            <a:solidFill>
              <a:srgbClr val="990000"/>
            </a:solidFill>
            <a:miter lim="800000"/>
            <a:headEnd/>
            <a:tailEnd/>
          </a:ln>
        </p:spPr>
        <p:txBody>
          <a:bodyPr wrap="none">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a:r>
              <a:rPr lang="es-ES" altLang="en-US" sz="2200" b="1">
                <a:solidFill>
                  <a:srgbClr val="990000"/>
                </a:solidFill>
                <a:latin typeface="Times New Roman" pitchFamily="18" charset="0"/>
              </a:rPr>
              <a:t>Interruptor de desconexión para el</a:t>
            </a:r>
          </a:p>
          <a:p>
            <a:pPr algn="ctr"/>
            <a:r>
              <a:rPr lang="es-ES" altLang="en-US" sz="2200" b="1">
                <a:solidFill>
                  <a:srgbClr val="990000"/>
                </a:solidFill>
                <a:latin typeface="Times New Roman" pitchFamily="18" charset="0"/>
              </a:rPr>
              <a:t>motor número 3</a:t>
            </a:r>
          </a:p>
        </p:txBody>
      </p:sp>
      <p:sp>
        <p:nvSpPr>
          <p:cNvPr id="43014" name="Line 6"/>
          <p:cNvSpPr>
            <a:spLocks noChangeShapeType="1"/>
          </p:cNvSpPr>
          <p:nvPr/>
        </p:nvSpPr>
        <p:spPr bwMode="auto">
          <a:xfrm flipH="1">
            <a:off x="3962400" y="5334000"/>
            <a:ext cx="1066800" cy="0"/>
          </a:xfrm>
          <a:prstGeom prst="line">
            <a:avLst/>
          </a:prstGeom>
          <a:noFill/>
          <a:ln w="38100">
            <a:solidFill>
              <a:srgbClr val="FFFF99"/>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3015" name="Text Box 7"/>
          <p:cNvSpPr txBox="1">
            <a:spLocks noChangeArrowheads="1"/>
          </p:cNvSpPr>
          <p:nvPr/>
        </p:nvSpPr>
        <p:spPr bwMode="auto">
          <a:xfrm>
            <a:off x="5181600" y="6172200"/>
            <a:ext cx="1676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spcBef>
                <a:spcPct val="50000"/>
              </a:spcBef>
            </a:pPr>
            <a:r>
              <a:rPr lang="es-ES" altLang="en-US" b="1">
                <a:solidFill>
                  <a:schemeClr val="accent1"/>
                </a:solidFill>
              </a:rPr>
              <a:t>1910.303(f)(1)</a:t>
            </a:r>
          </a:p>
        </p:txBody>
      </p:sp>
      <p:sp>
        <p:nvSpPr>
          <p:cNvPr id="43016" name="Date Placeholder 3"/>
          <p:cNvSpPr txBox="1">
            <a:spLocks noGrp="1"/>
          </p:cNvSpPr>
          <p:nvPr/>
        </p:nvSpPr>
        <p:spPr bwMode="auto">
          <a:xfrm>
            <a:off x="533400" y="6019800"/>
            <a:ext cx="2743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r>
              <a:rPr lang="es-ES" altLang="en-US" sz="1600" b="1" i="1">
                <a:latin typeface="Times New Roman" pitchFamily="18" charset="0"/>
              </a:rPr>
              <a:t>Asesoramiento sobre Seguridad y Salud</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609600" y="381000"/>
            <a:ext cx="7848600" cy="1524000"/>
          </a:xfrm>
        </p:spPr>
        <p:txBody>
          <a:bodyPr/>
          <a:lstStyle/>
          <a:p>
            <a:pPr eaLnBrk="1" hangingPunct="1">
              <a:defRPr/>
            </a:pPr>
            <a:r>
              <a:rPr lang="en-US" sz="4000" smtClean="0">
                <a:ea typeface="ＭＳ Ｐゴシック" pitchFamily="34" charset="-128"/>
              </a:rPr>
              <a:t>Identificación de medios y circuitos de desconexión</a:t>
            </a:r>
          </a:p>
        </p:txBody>
      </p:sp>
      <p:sp>
        <p:nvSpPr>
          <p:cNvPr id="44035" name="Rectangle 3"/>
          <p:cNvSpPr>
            <a:spLocks noGrp="1" noChangeArrowheads="1"/>
          </p:cNvSpPr>
          <p:nvPr>
            <p:ph type="body" idx="1"/>
          </p:nvPr>
        </p:nvSpPr>
        <p:spPr>
          <a:xfrm>
            <a:off x="381000" y="1717675"/>
            <a:ext cx="8077200" cy="3048000"/>
          </a:xfrm>
        </p:spPr>
        <p:txBody>
          <a:bodyPr/>
          <a:lstStyle/>
          <a:p>
            <a:pPr eaLnBrk="1" hangingPunct="1">
              <a:lnSpc>
                <a:spcPct val="110000"/>
              </a:lnSpc>
              <a:buClr>
                <a:schemeClr val="accent1"/>
              </a:buClr>
            </a:pPr>
            <a:r>
              <a:rPr lang="es-ES" altLang="en-US" sz="2800" smtClean="0"/>
              <a:t>Se debe marcar cada circuito de servicio, alimentación o derivado, en su medio de desconexión o dispositivo de sobreintensidad, de manera legible y duradera para indicar su función.</a:t>
            </a:r>
          </a:p>
          <a:p>
            <a:pPr eaLnBrk="1" hangingPunct="1">
              <a:lnSpc>
                <a:spcPct val="110000"/>
              </a:lnSpc>
              <a:buClr>
                <a:schemeClr val="accent1"/>
              </a:buClr>
            </a:pPr>
            <a:r>
              <a:rPr lang="es-ES" altLang="en-US" sz="2800" smtClean="0"/>
              <a:t>Se deben etiquetar los interruptores y los disyuntores claramente para indicar la función del circuito</a:t>
            </a:r>
          </a:p>
        </p:txBody>
      </p:sp>
      <p:pic>
        <p:nvPicPr>
          <p:cNvPr id="44036" name="Picture 5"/>
          <p:cNvPicPr>
            <a:picLocks noChangeAspect="1" noChangeArrowheads="1"/>
          </p:cNvPicPr>
          <p:nvPr/>
        </p:nvPicPr>
        <p:blipFill>
          <a:blip r:embed="rId3">
            <a:extLst>
              <a:ext uri="{28A0092B-C50C-407E-A947-70E740481C1C}">
                <a14:useLocalDpi xmlns:a14="http://schemas.microsoft.com/office/drawing/2010/main" val="0"/>
              </a:ext>
            </a:extLst>
          </a:blip>
          <a:srcRect l="9184" t="27711" r="69388" b="43373"/>
          <a:stretch>
            <a:fillRect/>
          </a:stretch>
        </p:blipFill>
        <p:spPr bwMode="auto">
          <a:xfrm>
            <a:off x="1981200" y="4724400"/>
            <a:ext cx="1600200" cy="1828800"/>
          </a:xfrm>
          <a:prstGeom prst="rect">
            <a:avLst/>
          </a:prstGeom>
          <a:solidFill>
            <a:srgbClr val="CCFFFF"/>
          </a:solidFill>
          <a:ln w="76200">
            <a:solidFill>
              <a:srgbClr val="990000"/>
            </a:solidFill>
            <a:miter lim="800000"/>
            <a:headEnd/>
            <a:tailEnd/>
          </a:ln>
        </p:spPr>
      </p:pic>
      <p:sp>
        <p:nvSpPr>
          <p:cNvPr id="44037" name="Text Box 6"/>
          <p:cNvSpPr txBox="1">
            <a:spLocks noChangeArrowheads="1"/>
          </p:cNvSpPr>
          <p:nvPr/>
        </p:nvSpPr>
        <p:spPr bwMode="auto">
          <a:xfrm>
            <a:off x="4697413" y="5257800"/>
            <a:ext cx="3436937" cy="831850"/>
          </a:xfrm>
          <a:prstGeom prst="rect">
            <a:avLst/>
          </a:prstGeom>
          <a:solidFill>
            <a:srgbClr val="FFFF99"/>
          </a:solidFill>
          <a:ln w="9525">
            <a:solidFill>
              <a:srgbClr val="990000"/>
            </a:solidFill>
            <a:miter lim="800000"/>
            <a:headEnd/>
            <a:tailEnd/>
          </a:ln>
        </p:spPr>
        <p:txBody>
          <a:bodyPr wrap="none">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a:r>
              <a:rPr lang="es-ES" altLang="en-US" sz="2400" b="1">
                <a:solidFill>
                  <a:srgbClr val="990000"/>
                </a:solidFill>
                <a:latin typeface="Times New Roman" pitchFamily="18" charset="0"/>
              </a:rPr>
              <a:t>Disyuntor de los motores</a:t>
            </a:r>
          </a:p>
          <a:p>
            <a:pPr algn="ctr"/>
            <a:r>
              <a:rPr lang="es-ES" altLang="en-US" sz="2400" b="1">
                <a:solidFill>
                  <a:srgbClr val="990000"/>
                </a:solidFill>
                <a:latin typeface="Times New Roman" pitchFamily="18" charset="0"/>
              </a:rPr>
              <a:t>1, 2, 3 y 4</a:t>
            </a:r>
          </a:p>
        </p:txBody>
      </p:sp>
      <p:sp>
        <p:nvSpPr>
          <p:cNvPr id="44038" name="Line 7"/>
          <p:cNvSpPr>
            <a:spLocks noChangeShapeType="1"/>
          </p:cNvSpPr>
          <p:nvPr/>
        </p:nvSpPr>
        <p:spPr bwMode="auto">
          <a:xfrm flipH="1">
            <a:off x="3657600" y="5715000"/>
            <a:ext cx="914400" cy="0"/>
          </a:xfrm>
          <a:prstGeom prst="line">
            <a:avLst/>
          </a:prstGeom>
          <a:noFill/>
          <a:ln w="57150">
            <a:solidFill>
              <a:srgbClr val="FFFF99"/>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4039" name="Text Box 8"/>
          <p:cNvSpPr txBox="1">
            <a:spLocks noChangeArrowheads="1"/>
          </p:cNvSpPr>
          <p:nvPr/>
        </p:nvSpPr>
        <p:spPr bwMode="auto">
          <a:xfrm>
            <a:off x="5410200" y="6124575"/>
            <a:ext cx="1752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s-ES" altLang="en-US" b="1">
                <a:solidFill>
                  <a:schemeClr val="accent1"/>
                </a:solidFill>
              </a:rPr>
              <a:t>1910.303(f)(2)</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6" descr="C:\Users\RODA\Desktop\imgs dol\ElecG3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6688" y="492125"/>
            <a:ext cx="5981700" cy="555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59" name="Text Box 3"/>
          <p:cNvSpPr txBox="1">
            <a:spLocks noChangeArrowheads="1"/>
          </p:cNvSpPr>
          <p:nvPr/>
        </p:nvSpPr>
        <p:spPr bwMode="auto">
          <a:xfrm>
            <a:off x="609600" y="457200"/>
            <a:ext cx="3733800" cy="1776413"/>
          </a:xfrm>
          <a:prstGeom prst="rect">
            <a:avLst/>
          </a:prstGeom>
          <a:solidFill>
            <a:srgbClr val="FFFF99"/>
          </a:solidFill>
          <a:ln w="9525">
            <a:solidFill>
              <a:srgbClr val="990000"/>
            </a:solidFill>
            <a:miter lim="800000"/>
            <a:headEnd/>
            <a:tailEnd/>
          </a:ln>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a:r>
              <a:rPr lang="es-ES" altLang="en-US" sz="2200" b="1">
                <a:solidFill>
                  <a:srgbClr val="990000"/>
                </a:solidFill>
                <a:latin typeface="Times New Roman" pitchFamily="18" charset="0"/>
              </a:rPr>
              <a:t>Ejemplos de servicios eléctricos</a:t>
            </a:r>
          </a:p>
          <a:p>
            <a:pPr algn="ctr"/>
            <a:r>
              <a:rPr lang="es-ES" altLang="en-US" sz="2200" b="1">
                <a:solidFill>
                  <a:srgbClr val="990000"/>
                </a:solidFill>
                <a:latin typeface="Times New Roman" pitchFamily="18" charset="0"/>
              </a:rPr>
              <a:t>debidamente etiquetados: motores </a:t>
            </a:r>
          </a:p>
          <a:p>
            <a:pPr algn="ctr"/>
            <a:r>
              <a:rPr lang="es-ES" altLang="en-US" sz="2200" b="1">
                <a:solidFill>
                  <a:srgbClr val="990000"/>
                </a:solidFill>
                <a:latin typeface="Times New Roman" pitchFamily="18" charset="0"/>
              </a:rPr>
              <a:t>desconexiones y disyuntores</a:t>
            </a:r>
          </a:p>
        </p:txBody>
      </p:sp>
      <p:sp>
        <p:nvSpPr>
          <p:cNvPr id="45060" name="Date Placeholder 3"/>
          <p:cNvSpPr txBox="1">
            <a:spLocks noGrp="1"/>
          </p:cNvSpPr>
          <p:nvPr/>
        </p:nvSpPr>
        <p:spPr bwMode="auto">
          <a:xfrm>
            <a:off x="533400" y="6051550"/>
            <a:ext cx="2743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r>
              <a:rPr lang="es-ES" altLang="en-US" sz="1600" b="1" i="1">
                <a:latin typeface="Times New Roman" pitchFamily="18" charset="0"/>
              </a:rPr>
              <a:t>Asesoramiento sobre Seguridad y Salud</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Content Placeholder 3"/>
          <p:cNvSpPr>
            <a:spLocks noGrp="1"/>
          </p:cNvSpPr>
          <p:nvPr>
            <p:ph idx="1"/>
          </p:nvPr>
        </p:nvSpPr>
        <p:spPr/>
        <p:txBody>
          <a:bodyPr/>
          <a:lstStyle/>
          <a:p>
            <a:pPr eaLnBrk="1" hangingPunct="1">
              <a:buClr>
                <a:schemeClr val="accent1"/>
              </a:buClr>
            </a:pPr>
            <a:r>
              <a:rPr lang="es-ES" altLang="en-US" smtClean="0"/>
              <a:t>Los medios de desconexión se deben poder trabar en la posición abierta. </a:t>
            </a:r>
          </a:p>
        </p:txBody>
      </p:sp>
      <p:sp>
        <p:nvSpPr>
          <p:cNvPr id="46083" name="Rectangle 2"/>
          <p:cNvSpPr>
            <a:spLocks noGrp="1" noChangeArrowheads="1"/>
          </p:cNvSpPr>
          <p:nvPr>
            <p:ph type="title"/>
          </p:nvPr>
        </p:nvSpPr>
        <p:spPr/>
        <p:txBody>
          <a:bodyPr/>
          <a:lstStyle/>
          <a:p>
            <a:pPr eaLnBrk="1" hangingPunct="1">
              <a:defRPr/>
            </a:pPr>
            <a:r>
              <a:rPr lang="en-US" sz="4000" smtClean="0">
                <a:ea typeface="ＭＳ Ｐゴシック" pitchFamily="34" charset="-128"/>
              </a:rPr>
              <a:t>Identificación de medios y circuitos de desconexión</a:t>
            </a:r>
          </a:p>
        </p:txBody>
      </p:sp>
      <p:pic>
        <p:nvPicPr>
          <p:cNvPr id="46084" name="Picture 28" descr="P27 disconnect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3048000"/>
            <a:ext cx="4724400" cy="302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5" name="Text Box 8"/>
          <p:cNvSpPr txBox="1">
            <a:spLocks noChangeArrowheads="1"/>
          </p:cNvSpPr>
          <p:nvPr/>
        </p:nvSpPr>
        <p:spPr bwMode="auto">
          <a:xfrm>
            <a:off x="5410200" y="6124575"/>
            <a:ext cx="1752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n-US" altLang="en-US" b="1">
                <a:solidFill>
                  <a:schemeClr val="accent1"/>
                </a:solidFill>
              </a:rPr>
              <a:t>1910.303(f)(4)</a:t>
            </a:r>
            <a:endParaRPr lang="es-ES" altLang="en-US" b="1">
              <a:solidFill>
                <a:schemeClr val="accent1"/>
              </a:solidFill>
            </a:endParaRPr>
          </a:p>
        </p:txBody>
      </p:sp>
      <p:sp>
        <p:nvSpPr>
          <p:cNvPr id="46086" name="Date Placeholder 3"/>
          <p:cNvSpPr txBox="1">
            <a:spLocks noGrp="1"/>
          </p:cNvSpPr>
          <p:nvPr/>
        </p:nvSpPr>
        <p:spPr bwMode="auto">
          <a:xfrm>
            <a:off x="533400" y="6019800"/>
            <a:ext cx="2743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r>
              <a:rPr lang="es-ES" altLang="en-US" sz="1600" b="1" i="1">
                <a:latin typeface="Times New Roman" pitchFamily="18" charset="0"/>
              </a:rPr>
              <a:t>Asesoramiento sobre Seguridad y Salud</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685800" y="457200"/>
            <a:ext cx="7772400" cy="1143000"/>
          </a:xfrm>
        </p:spPr>
        <p:txBody>
          <a:bodyPr/>
          <a:lstStyle/>
          <a:p>
            <a:pPr eaLnBrk="1" hangingPunct="1">
              <a:defRPr/>
            </a:pPr>
            <a:r>
              <a:rPr lang="en-US" sz="4000" smtClean="0">
                <a:ea typeface="ＭＳ Ｐゴシック" pitchFamily="34" charset="-128"/>
              </a:rPr>
              <a:t>Espacio de trabajo para equipos eléctricos</a:t>
            </a:r>
          </a:p>
        </p:txBody>
      </p:sp>
      <p:sp>
        <p:nvSpPr>
          <p:cNvPr id="47107" name="Rectangle 3"/>
          <p:cNvSpPr>
            <a:spLocks noGrp="1" noChangeArrowheads="1"/>
          </p:cNvSpPr>
          <p:nvPr>
            <p:ph type="body" sz="half" idx="1"/>
          </p:nvPr>
        </p:nvSpPr>
        <p:spPr>
          <a:xfrm>
            <a:off x="685800" y="1806575"/>
            <a:ext cx="3810000" cy="4114800"/>
          </a:xfrm>
        </p:spPr>
        <p:txBody>
          <a:bodyPr/>
          <a:lstStyle/>
          <a:p>
            <a:pPr eaLnBrk="1" hangingPunct="1">
              <a:lnSpc>
                <a:spcPct val="110000"/>
              </a:lnSpc>
              <a:buClr>
                <a:schemeClr val="accent1"/>
              </a:buClr>
            </a:pPr>
            <a:r>
              <a:rPr lang="es-ES" altLang="en-US" sz="2000" smtClean="0"/>
              <a:t>Se debe proporcionar y mantener el acceso y el espacio de trabajo suficiente en torno a todos los equipos eléctricos para brindar un funcionamiento y mantenimiento listo y seguro</a:t>
            </a:r>
          </a:p>
          <a:p>
            <a:pPr eaLnBrk="1" hangingPunct="1">
              <a:lnSpc>
                <a:spcPct val="110000"/>
              </a:lnSpc>
              <a:buClr>
                <a:schemeClr val="accent1"/>
              </a:buClr>
            </a:pPr>
            <a:r>
              <a:rPr lang="es-ES" altLang="en-US" sz="2000" smtClean="0"/>
              <a:t>No se debe usar para almacenamiento</a:t>
            </a:r>
          </a:p>
          <a:p>
            <a:pPr eaLnBrk="1" hangingPunct="1">
              <a:lnSpc>
                <a:spcPct val="110000"/>
              </a:lnSpc>
              <a:buClr>
                <a:schemeClr val="accent1"/>
              </a:buClr>
            </a:pPr>
            <a:r>
              <a:rPr lang="es-ES" altLang="en-US" sz="2000" smtClean="0"/>
              <a:t>Si está ubicado en un pasillo o en un área abierta general, el espacio de trabajo debe protegerse de manera adecuada</a:t>
            </a:r>
          </a:p>
        </p:txBody>
      </p:sp>
      <p:graphicFrame>
        <p:nvGraphicFramePr>
          <p:cNvPr id="47108" name="Object 73"/>
          <p:cNvGraphicFramePr>
            <a:graphicFrameLocks noGrp="1" noChangeAspect="1"/>
          </p:cNvGraphicFramePr>
          <p:nvPr>
            <p:ph sz="quarter" idx="2"/>
          </p:nvPr>
        </p:nvGraphicFramePr>
        <p:xfrm>
          <a:off x="5224463" y="1981200"/>
          <a:ext cx="2655887" cy="1981200"/>
        </p:xfrm>
        <a:graphic>
          <a:graphicData uri="http://schemas.openxmlformats.org/presentationml/2006/ole">
            <mc:AlternateContent xmlns:mc="http://schemas.openxmlformats.org/markup-compatibility/2006">
              <mc:Choice xmlns:v="urn:schemas-microsoft-com:vml" Requires="v">
                <p:oleObj spid="_x0000_s47116" name="Slide" r:id="rId4" imgW="4546600" imgH="3390900" progId="PowerPoint.Slide.8">
                  <p:embed/>
                </p:oleObj>
              </mc:Choice>
              <mc:Fallback>
                <p:oleObj name="Slide" r:id="rId4" imgW="4546600" imgH="3390900" progId="PowerPoint.Slide.8">
                  <p:embed/>
                  <p:pic>
                    <p:nvPicPr>
                      <p:cNvPr id="0" name="Object 73"/>
                      <p:cNvPicPr>
                        <a:picLocks noGrp="1" noChangeAspect="1" noChangeArrowheads="1"/>
                      </p:cNvPicPr>
                      <p:nvPr/>
                    </p:nvPicPr>
                    <p:blipFill>
                      <a:blip r:embed="rId5">
                        <a:lum bright="18000"/>
                        <a:extLst>
                          <a:ext uri="{28A0092B-C50C-407E-A947-70E740481C1C}">
                            <a14:useLocalDpi xmlns:a14="http://schemas.microsoft.com/office/drawing/2010/main" val="0"/>
                          </a:ext>
                        </a:extLst>
                      </a:blip>
                      <a:srcRect/>
                      <a:stretch>
                        <a:fillRect/>
                      </a:stretch>
                    </p:blipFill>
                    <p:spPr bwMode="auto">
                      <a:xfrm>
                        <a:off x="5224463" y="1981200"/>
                        <a:ext cx="2655887"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7109" name="Object 74"/>
          <p:cNvGraphicFramePr>
            <a:graphicFrameLocks noGrp="1" noChangeAspect="1"/>
          </p:cNvGraphicFramePr>
          <p:nvPr>
            <p:ph sz="quarter" idx="3"/>
          </p:nvPr>
        </p:nvGraphicFramePr>
        <p:xfrm>
          <a:off x="5257800" y="4114800"/>
          <a:ext cx="2655888" cy="1981200"/>
        </p:xfrm>
        <a:graphic>
          <a:graphicData uri="http://schemas.openxmlformats.org/presentationml/2006/ole">
            <mc:AlternateContent xmlns:mc="http://schemas.openxmlformats.org/markup-compatibility/2006">
              <mc:Choice xmlns:v="urn:schemas-microsoft-com:vml" Requires="v">
                <p:oleObj spid="_x0000_s47117" name="Slide" r:id="rId6" imgW="4546600" imgH="3390900" progId="PowerPoint.Slide.8">
                  <p:embed/>
                </p:oleObj>
              </mc:Choice>
              <mc:Fallback>
                <p:oleObj name="Slide" r:id="rId6" imgW="4546600" imgH="3390900" progId="PowerPoint.Slide.8">
                  <p:embed/>
                  <p:pic>
                    <p:nvPicPr>
                      <p:cNvPr id="0" name="Object 74"/>
                      <p:cNvPicPr>
                        <a:picLocks noGrp="1" noChangeAspect="1" noChangeArrowheads="1"/>
                      </p:cNvPicPr>
                      <p:nvPr/>
                    </p:nvPicPr>
                    <p:blipFill>
                      <a:blip r:embed="rId7">
                        <a:lum bright="24000"/>
                        <a:extLst>
                          <a:ext uri="{28A0092B-C50C-407E-A947-70E740481C1C}">
                            <a14:useLocalDpi xmlns:a14="http://schemas.microsoft.com/office/drawing/2010/main" val="0"/>
                          </a:ext>
                        </a:extLst>
                      </a:blip>
                      <a:srcRect/>
                      <a:stretch>
                        <a:fillRect/>
                      </a:stretch>
                    </p:blipFill>
                    <p:spPr bwMode="auto">
                      <a:xfrm>
                        <a:off x="5257800" y="4114800"/>
                        <a:ext cx="2655888"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7110" name="Line 6"/>
          <p:cNvSpPr>
            <a:spLocks noChangeShapeType="1"/>
          </p:cNvSpPr>
          <p:nvPr/>
        </p:nvSpPr>
        <p:spPr bwMode="auto">
          <a:xfrm flipV="1">
            <a:off x="5257800" y="4114800"/>
            <a:ext cx="2667000" cy="19050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111" name="Line 7"/>
          <p:cNvSpPr>
            <a:spLocks noChangeShapeType="1"/>
          </p:cNvSpPr>
          <p:nvPr/>
        </p:nvSpPr>
        <p:spPr bwMode="auto">
          <a:xfrm flipH="1" flipV="1">
            <a:off x="5257800" y="4114800"/>
            <a:ext cx="2667000" cy="19812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112" name="Line 8"/>
          <p:cNvSpPr>
            <a:spLocks noChangeShapeType="1"/>
          </p:cNvSpPr>
          <p:nvPr/>
        </p:nvSpPr>
        <p:spPr bwMode="auto">
          <a:xfrm flipV="1">
            <a:off x="5257800" y="1981200"/>
            <a:ext cx="2590800" cy="19812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113" name="Line 9"/>
          <p:cNvSpPr>
            <a:spLocks noChangeShapeType="1"/>
          </p:cNvSpPr>
          <p:nvPr/>
        </p:nvSpPr>
        <p:spPr bwMode="auto">
          <a:xfrm flipH="1" flipV="1">
            <a:off x="5181600" y="1981200"/>
            <a:ext cx="2667000" cy="19812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114" name="Text Box 10"/>
          <p:cNvSpPr txBox="1">
            <a:spLocks noChangeArrowheads="1"/>
          </p:cNvSpPr>
          <p:nvPr/>
        </p:nvSpPr>
        <p:spPr bwMode="auto">
          <a:xfrm>
            <a:off x="5257800" y="6172200"/>
            <a:ext cx="1905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spcBef>
                <a:spcPct val="50000"/>
              </a:spcBef>
            </a:pPr>
            <a:r>
              <a:rPr lang="en-US" altLang="en-US" b="1">
                <a:solidFill>
                  <a:schemeClr val="accent1"/>
                </a:solidFill>
              </a:rPr>
              <a:t>1910.303(g)</a:t>
            </a:r>
          </a:p>
        </p:txBody>
      </p:sp>
      <p:sp>
        <p:nvSpPr>
          <p:cNvPr id="47115" name="Date Placeholder 3"/>
          <p:cNvSpPr txBox="1">
            <a:spLocks noGrp="1"/>
          </p:cNvSpPr>
          <p:nvPr/>
        </p:nvSpPr>
        <p:spPr bwMode="auto">
          <a:xfrm>
            <a:off x="533400" y="6019800"/>
            <a:ext cx="2743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r>
              <a:rPr lang="es-ES" altLang="en-US" sz="1600" b="1" i="1">
                <a:latin typeface="Times New Roman" pitchFamily="18" charset="0"/>
              </a:rPr>
              <a:t>Asesoramiento sobre Seguridad y Salud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ChangeArrowheads="1"/>
          </p:cNvSpPr>
          <p:nvPr/>
        </p:nvSpPr>
        <p:spPr bwMode="auto">
          <a:xfrm>
            <a:off x="685800" y="609600"/>
            <a:ext cx="7696200" cy="545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r>
              <a:rPr lang="es-ES" altLang="en-US"/>
              <a:t>            </a:t>
            </a:r>
            <a:r>
              <a:rPr lang="es-ES" altLang="en-US" sz="2400" b="1"/>
              <a:t>TABLA S-1 - DISTANCIAS DE TRABAJO</a:t>
            </a:r>
            <a:endParaRPr lang="es-ES" altLang="en-US" sz="2400" b="1">
              <a:latin typeface="Times New Roman" pitchFamily="18" charset="0"/>
            </a:endParaRPr>
          </a:p>
          <a:p>
            <a:r>
              <a:rPr lang="es-ES" altLang="en-US" sz="2400" b="1">
                <a:latin typeface="Times New Roman" pitchFamily="18" charset="0"/>
              </a:rPr>
              <a:t>   ____________________________________________</a:t>
            </a:r>
          </a:p>
          <a:p>
            <a:r>
              <a:rPr lang="es-ES" altLang="en-US"/>
              <a:t>                                        </a:t>
            </a:r>
          </a:p>
          <a:p>
            <a:r>
              <a:rPr lang="es-ES" altLang="en-US"/>
              <a:t>  </a:t>
            </a:r>
            <a:r>
              <a:rPr lang="es-ES" altLang="en-US" sz="2200"/>
              <a:t>Tensión nominal 			Distancia mínima</a:t>
            </a:r>
          </a:p>
          <a:p>
            <a:r>
              <a:rPr lang="es-ES" altLang="en-US" sz="2200"/>
              <a:t>      a tierra                      para la condición (2 pies)(0,61 m)</a:t>
            </a:r>
          </a:p>
          <a:p>
            <a:r>
              <a:rPr lang="es-ES" altLang="en-US" sz="2400"/>
              <a:t>__________________________________________</a:t>
            </a:r>
          </a:p>
          <a:p>
            <a:r>
              <a:rPr lang="es-ES" altLang="en-US"/>
              <a:t>                                  </a:t>
            </a:r>
          </a:p>
          <a:p>
            <a:r>
              <a:rPr lang="es-ES" altLang="en-US" sz="2400"/>
              <a:t>                                           </a:t>
            </a:r>
            <a:r>
              <a:rPr lang="es-ES" altLang="en-US" sz="2200"/>
              <a:t>(a)           (b)         (c)</a:t>
            </a:r>
          </a:p>
          <a:p>
            <a:r>
              <a:rPr lang="es-ES" altLang="en-US" sz="2200"/>
              <a:t>________________________________________</a:t>
            </a:r>
          </a:p>
          <a:p>
            <a:endParaRPr lang="es-ES" altLang="en-US" sz="2200"/>
          </a:p>
          <a:p>
            <a:r>
              <a:rPr lang="es-ES" altLang="en-US" sz="2200"/>
              <a:t>0-150 .........…                    (1)3        (1)3          3</a:t>
            </a:r>
          </a:p>
          <a:p>
            <a:r>
              <a:rPr lang="es-ES" altLang="en-US" sz="2200"/>
              <a:t>151-600 .......…                  (1)3        3 1/2         4</a:t>
            </a:r>
          </a:p>
          <a:p>
            <a:r>
              <a:rPr lang="es-ES" altLang="en-US" sz="2200"/>
              <a:t>________________________________________</a:t>
            </a:r>
          </a:p>
          <a:p>
            <a:r>
              <a:rPr lang="es-ES" altLang="en-US" sz="2200"/>
              <a:t>Nota al pie(1) Las distancias mínimas pueden ser 2 pies 6 pulgadas (0,79 m), (para instalaciones construidas antes del 16 de abril de 1981).</a:t>
            </a:r>
          </a:p>
        </p:txBody>
      </p:sp>
      <p:sp>
        <p:nvSpPr>
          <p:cNvPr id="48131" name="Date Placeholder 3"/>
          <p:cNvSpPr txBox="1">
            <a:spLocks noGrp="1"/>
          </p:cNvSpPr>
          <p:nvPr/>
        </p:nvSpPr>
        <p:spPr bwMode="auto">
          <a:xfrm>
            <a:off x="533400" y="6019800"/>
            <a:ext cx="2743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r>
              <a:rPr lang="es-ES" altLang="en-US" sz="1600" b="1" i="1">
                <a:latin typeface="Times New Roman" pitchFamily="18" charset="0"/>
              </a:rPr>
              <a:t>Asesoramiento sobre Seguridad y Salud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685800" y="304800"/>
            <a:ext cx="7772400" cy="990600"/>
          </a:xfrm>
        </p:spPr>
        <p:txBody>
          <a:bodyPr/>
          <a:lstStyle/>
          <a:p>
            <a:pPr eaLnBrk="1" hangingPunct="1">
              <a:defRPr/>
            </a:pPr>
            <a:r>
              <a:rPr lang="en-US" sz="3600" smtClean="0">
                <a:ea typeface="ＭＳ Ｐゴシック" pitchFamily="34" charset="-128"/>
              </a:rPr>
              <a:t>Espacio de trabajo para equipos eléctricos</a:t>
            </a:r>
          </a:p>
        </p:txBody>
      </p:sp>
      <p:sp>
        <p:nvSpPr>
          <p:cNvPr id="49155" name="Rectangle 23"/>
          <p:cNvSpPr>
            <a:spLocks noChangeArrowheads="1"/>
          </p:cNvSpPr>
          <p:nvPr/>
        </p:nvSpPr>
        <p:spPr bwMode="auto">
          <a:xfrm>
            <a:off x="1219200" y="1598613"/>
            <a:ext cx="62484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lnSpc>
                <a:spcPct val="80000"/>
              </a:lnSpc>
              <a:buClr>
                <a:srgbClr val="910046"/>
              </a:buClr>
              <a:buSzPct val="65000"/>
              <a:buFont typeface="Wingdings" pitchFamily="2" charset="2"/>
              <a:buNone/>
            </a:pPr>
            <a:r>
              <a:rPr lang="es-ES" altLang="en-US"/>
              <a:t> </a:t>
            </a:r>
            <a:r>
              <a:rPr lang="es-ES" altLang="en-US" sz="2400" b="1" i="1">
                <a:solidFill>
                  <a:schemeClr val="accent1"/>
                </a:solidFill>
                <a:latin typeface="Times New Roman" pitchFamily="18" charset="0"/>
              </a:rPr>
              <a:t>Si la tensión nominal a tierra es de 151 - 600 V:</a:t>
            </a:r>
            <a:endParaRPr lang="es-ES" altLang="en-US" sz="2400" b="1" i="1">
              <a:solidFill>
                <a:schemeClr val="accent1"/>
              </a:solidFill>
              <a:latin typeface="Times New Roman" pitchFamily="18" charset="0"/>
              <a:cs typeface="Times New Roman" pitchFamily="18" charset="0"/>
            </a:endParaRPr>
          </a:p>
        </p:txBody>
      </p:sp>
      <p:sp>
        <p:nvSpPr>
          <p:cNvPr id="49156" name="Text Box 5"/>
          <p:cNvSpPr txBox="1">
            <a:spLocks noChangeArrowheads="1"/>
          </p:cNvSpPr>
          <p:nvPr/>
        </p:nvSpPr>
        <p:spPr bwMode="auto">
          <a:xfrm>
            <a:off x="5029200" y="6172200"/>
            <a:ext cx="2057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spcBef>
                <a:spcPct val="30000"/>
              </a:spcBef>
            </a:pPr>
            <a:r>
              <a:rPr lang="es-ES" altLang="en-US" b="1">
                <a:solidFill>
                  <a:schemeClr val="accent1"/>
                </a:solidFill>
              </a:rPr>
              <a:t>1910.303(g)(1)(i)</a:t>
            </a:r>
          </a:p>
        </p:txBody>
      </p:sp>
      <p:sp>
        <p:nvSpPr>
          <p:cNvPr id="49157" name="Date Placeholder 3"/>
          <p:cNvSpPr txBox="1">
            <a:spLocks noGrp="1"/>
          </p:cNvSpPr>
          <p:nvPr/>
        </p:nvSpPr>
        <p:spPr bwMode="auto">
          <a:xfrm>
            <a:off x="533400" y="6019800"/>
            <a:ext cx="2743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r>
              <a:rPr lang="es-ES" altLang="en-US" sz="1600" b="1" i="1">
                <a:latin typeface="Times New Roman" pitchFamily="18" charset="0"/>
              </a:rPr>
              <a:t>Asesoramiento sobre Seguridad y Salud</a:t>
            </a:r>
          </a:p>
        </p:txBody>
      </p:sp>
      <p:pic>
        <p:nvPicPr>
          <p:cNvPr id="49158" name="Picture 8" descr="C:\Users\RODA\Desktop\imgs dol\ElecG4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2514600"/>
            <a:ext cx="7377113"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609600" y="381000"/>
            <a:ext cx="7848600" cy="838200"/>
          </a:xfrm>
        </p:spPr>
        <p:txBody>
          <a:bodyPr/>
          <a:lstStyle/>
          <a:p>
            <a:pPr eaLnBrk="1" hangingPunct="1">
              <a:defRPr/>
            </a:pPr>
            <a:r>
              <a:rPr lang="es-ES" smtClean="0">
                <a:ea typeface="ＭＳ Ｐゴシック" pitchFamily="34" charset="-128"/>
              </a:rPr>
              <a:t>Iluminación de equipos </a:t>
            </a:r>
          </a:p>
        </p:txBody>
      </p:sp>
      <p:sp>
        <p:nvSpPr>
          <p:cNvPr id="50179" name="Rectangle 3"/>
          <p:cNvSpPr>
            <a:spLocks noGrp="1" noChangeArrowheads="1"/>
          </p:cNvSpPr>
          <p:nvPr>
            <p:ph type="body" idx="1"/>
          </p:nvPr>
        </p:nvSpPr>
        <p:spPr>
          <a:xfrm>
            <a:off x="85725" y="1295400"/>
            <a:ext cx="5029200" cy="4800600"/>
          </a:xfrm>
        </p:spPr>
        <p:txBody>
          <a:bodyPr/>
          <a:lstStyle/>
          <a:p>
            <a:pPr eaLnBrk="1" hangingPunct="1">
              <a:lnSpc>
                <a:spcPct val="150000"/>
              </a:lnSpc>
              <a:buClr>
                <a:schemeClr val="accent1"/>
              </a:buClr>
            </a:pPr>
            <a:r>
              <a:rPr lang="es-ES" altLang="en-US" sz="3000" smtClean="0"/>
              <a:t>Iluminación provista para todos los espacios de trabajo con respecto a los equipos de servicios, tableros, gabinetes y centros de control de motores instalados en interiores.</a:t>
            </a:r>
          </a:p>
        </p:txBody>
      </p:sp>
      <p:graphicFrame>
        <p:nvGraphicFramePr>
          <p:cNvPr id="50180" name="Object 37"/>
          <p:cNvGraphicFramePr>
            <a:graphicFrameLocks noChangeAspect="1"/>
          </p:cNvGraphicFramePr>
          <p:nvPr/>
        </p:nvGraphicFramePr>
        <p:xfrm>
          <a:off x="4953000" y="2105025"/>
          <a:ext cx="4114800" cy="3228975"/>
        </p:xfrm>
        <a:graphic>
          <a:graphicData uri="http://schemas.openxmlformats.org/presentationml/2006/ole">
            <mc:AlternateContent xmlns:mc="http://schemas.openxmlformats.org/markup-compatibility/2006">
              <mc:Choice xmlns:v="urn:schemas-microsoft-com:vml" Requires="v">
                <p:oleObj spid="_x0000_s50183" name="Clip" r:id="rId4" imgW="4421109" imgH="3468986" progId="">
                  <p:embed/>
                </p:oleObj>
              </mc:Choice>
              <mc:Fallback>
                <p:oleObj name="Clip" r:id="rId4" imgW="4421109" imgH="3468986" progId="">
                  <p:embed/>
                  <p:pic>
                    <p:nvPicPr>
                      <p:cNvPr id="0" name="Object 3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53000" y="2105025"/>
                        <a:ext cx="4114800" cy="3228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50181" name="Text Box 5"/>
          <p:cNvSpPr txBox="1">
            <a:spLocks noChangeArrowheads="1"/>
          </p:cNvSpPr>
          <p:nvPr/>
        </p:nvSpPr>
        <p:spPr bwMode="auto">
          <a:xfrm>
            <a:off x="5029200" y="6172200"/>
            <a:ext cx="2057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spcBef>
                <a:spcPct val="30000"/>
              </a:spcBef>
            </a:pPr>
            <a:r>
              <a:rPr lang="en-US" altLang="en-US" b="1">
                <a:solidFill>
                  <a:schemeClr val="accent1"/>
                </a:solidFill>
              </a:rPr>
              <a:t>1910.303(g)(1)(iv)</a:t>
            </a:r>
          </a:p>
        </p:txBody>
      </p:sp>
      <p:sp>
        <p:nvSpPr>
          <p:cNvPr id="50182" name="Date Placeholder 3"/>
          <p:cNvSpPr txBox="1">
            <a:spLocks noGrp="1"/>
          </p:cNvSpPr>
          <p:nvPr/>
        </p:nvSpPr>
        <p:spPr bwMode="auto">
          <a:xfrm>
            <a:off x="533400" y="6019800"/>
            <a:ext cx="2743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r>
              <a:rPr lang="es-ES" altLang="en-US" sz="1600" b="1" i="1">
                <a:latin typeface="Times New Roman" pitchFamily="18" charset="0"/>
              </a:rPr>
              <a:t>Asesoramiento sobre Seguridad y Salud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762000" y="304800"/>
            <a:ext cx="7620000" cy="838200"/>
          </a:xfrm>
        </p:spPr>
        <p:txBody>
          <a:bodyPr/>
          <a:lstStyle/>
          <a:p>
            <a:pPr eaLnBrk="1" hangingPunct="1">
              <a:defRPr/>
            </a:pPr>
            <a:r>
              <a:rPr lang="es-ES">
                <a:ea typeface="ＭＳ Ｐゴシック" charset="0"/>
              </a:rPr>
              <a:t>Espacio vertical  </a:t>
            </a:r>
          </a:p>
        </p:txBody>
      </p:sp>
      <p:sp>
        <p:nvSpPr>
          <p:cNvPr id="51203" name="Rectangle 3"/>
          <p:cNvSpPr>
            <a:spLocks noGrp="1" noChangeArrowheads="1"/>
          </p:cNvSpPr>
          <p:nvPr>
            <p:ph type="body" idx="1"/>
          </p:nvPr>
        </p:nvSpPr>
        <p:spPr>
          <a:xfrm>
            <a:off x="4572000" y="1524000"/>
            <a:ext cx="4114800" cy="4572000"/>
          </a:xfrm>
        </p:spPr>
        <p:txBody>
          <a:bodyPr/>
          <a:lstStyle/>
          <a:p>
            <a:pPr eaLnBrk="1" hangingPunct="1">
              <a:lnSpc>
                <a:spcPct val="120000"/>
              </a:lnSpc>
              <a:buClr>
                <a:schemeClr val="accent1"/>
              </a:buClr>
            </a:pPr>
            <a:r>
              <a:rPr lang="es-ES" altLang="en-US" sz="2800" smtClean="0"/>
              <a:t>El espacio vertical mínimo de las áreas de trabajo con respecto a los equipos de servicio, tableros, gabinetes o centros de control de motores debe ser de 6 pies 3 pulgadas (1,92 m).</a:t>
            </a:r>
          </a:p>
        </p:txBody>
      </p:sp>
      <p:sp>
        <p:nvSpPr>
          <p:cNvPr id="51204" name="Line 4"/>
          <p:cNvSpPr>
            <a:spLocks noChangeShapeType="1"/>
          </p:cNvSpPr>
          <p:nvPr/>
        </p:nvSpPr>
        <p:spPr bwMode="auto">
          <a:xfrm flipV="1">
            <a:off x="3124200" y="1676400"/>
            <a:ext cx="0" cy="20574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51205" name="Object 42"/>
          <p:cNvGraphicFramePr>
            <a:graphicFrameLocks noChangeAspect="1"/>
          </p:cNvGraphicFramePr>
          <p:nvPr/>
        </p:nvGraphicFramePr>
        <p:xfrm>
          <a:off x="381000" y="1676400"/>
          <a:ext cx="2667000" cy="2513013"/>
        </p:xfrm>
        <a:graphic>
          <a:graphicData uri="http://schemas.openxmlformats.org/presentationml/2006/ole">
            <mc:AlternateContent xmlns:mc="http://schemas.openxmlformats.org/markup-compatibility/2006">
              <mc:Choice xmlns:v="urn:schemas-microsoft-com:vml" Requires="v">
                <p:oleObj spid="_x0000_s51212" name="Clip" r:id="rId4" imgW="1862633" imgH="1571854" progId="">
                  <p:embed/>
                </p:oleObj>
              </mc:Choice>
              <mc:Fallback>
                <p:oleObj name="Clip" r:id="rId4" imgW="1862633" imgH="1571854" progId="">
                  <p:embed/>
                  <p:pic>
                    <p:nvPicPr>
                      <p:cNvPr id="0" name="Object 42"/>
                      <p:cNvPicPr>
                        <a:picLocks noChangeAspect="1" noChangeArrowheads="1"/>
                      </p:cNvPicPr>
                      <p:nvPr/>
                    </p:nvPicPr>
                    <p:blipFill>
                      <a:blip r:embed="rId5">
                        <a:extLst>
                          <a:ext uri="{28A0092B-C50C-407E-A947-70E740481C1C}">
                            <a14:useLocalDpi xmlns:a14="http://schemas.microsoft.com/office/drawing/2010/main" val="0"/>
                          </a:ext>
                        </a:extLst>
                      </a:blip>
                      <a:srcRect l="22223" t="13165"/>
                      <a:stretch>
                        <a:fillRect/>
                      </a:stretch>
                    </p:blipFill>
                    <p:spPr bwMode="auto">
                      <a:xfrm>
                        <a:off x="381000" y="1676400"/>
                        <a:ext cx="2667000" cy="2513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51206" name="Line 6"/>
          <p:cNvSpPr>
            <a:spLocks noChangeShapeType="1"/>
          </p:cNvSpPr>
          <p:nvPr/>
        </p:nvSpPr>
        <p:spPr bwMode="auto">
          <a:xfrm>
            <a:off x="2438400" y="1676400"/>
            <a:ext cx="1447800" cy="0"/>
          </a:xfrm>
          <a:prstGeom prst="line">
            <a:avLst/>
          </a:prstGeom>
          <a:noFill/>
          <a:ln w="76200">
            <a:solidFill>
              <a:schemeClr val="accent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1207" name="Line 7"/>
          <p:cNvSpPr>
            <a:spLocks noChangeShapeType="1"/>
          </p:cNvSpPr>
          <p:nvPr/>
        </p:nvSpPr>
        <p:spPr bwMode="auto">
          <a:xfrm>
            <a:off x="2438400" y="6172200"/>
            <a:ext cx="1447800" cy="0"/>
          </a:xfrm>
          <a:prstGeom prst="line">
            <a:avLst/>
          </a:prstGeom>
          <a:noFill/>
          <a:ln w="76200">
            <a:solidFill>
              <a:schemeClr val="accent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1208" name="Line 8"/>
          <p:cNvSpPr>
            <a:spLocks noChangeShapeType="1"/>
          </p:cNvSpPr>
          <p:nvPr/>
        </p:nvSpPr>
        <p:spPr bwMode="auto">
          <a:xfrm>
            <a:off x="3124200" y="4267200"/>
            <a:ext cx="0" cy="19050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1209" name="Text Box 9"/>
          <p:cNvSpPr txBox="1">
            <a:spLocks noChangeArrowheads="1"/>
          </p:cNvSpPr>
          <p:nvPr/>
        </p:nvSpPr>
        <p:spPr bwMode="auto">
          <a:xfrm>
            <a:off x="2803525" y="3810000"/>
            <a:ext cx="7413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r>
              <a:rPr lang="en-US" altLang="en-US" sz="2400" b="1"/>
              <a:t>6'3" (1,92 m)</a:t>
            </a:r>
          </a:p>
        </p:txBody>
      </p:sp>
      <p:sp>
        <p:nvSpPr>
          <p:cNvPr id="51210" name="Text Box 10"/>
          <p:cNvSpPr txBox="1">
            <a:spLocks noChangeArrowheads="1"/>
          </p:cNvSpPr>
          <p:nvPr/>
        </p:nvSpPr>
        <p:spPr bwMode="auto">
          <a:xfrm>
            <a:off x="5029200" y="6172200"/>
            <a:ext cx="2133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spcBef>
                <a:spcPct val="30000"/>
              </a:spcBef>
            </a:pPr>
            <a:r>
              <a:rPr lang="en-US" altLang="en-US" b="1">
                <a:solidFill>
                  <a:schemeClr val="accent1"/>
                </a:solidFill>
              </a:rPr>
              <a:t>1910.303(g)(1)(vi)</a:t>
            </a:r>
          </a:p>
        </p:txBody>
      </p:sp>
      <p:sp>
        <p:nvSpPr>
          <p:cNvPr id="51211" name="Date Placeholder 3"/>
          <p:cNvSpPr txBox="1">
            <a:spLocks noGrp="1"/>
          </p:cNvSpPr>
          <p:nvPr/>
        </p:nvSpPr>
        <p:spPr bwMode="auto">
          <a:xfrm>
            <a:off x="533400" y="6019800"/>
            <a:ext cx="2743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r>
              <a:rPr lang="es-ES" altLang="en-US" sz="1600" b="1" i="1">
                <a:latin typeface="Times New Roman" pitchFamily="18" charset="0"/>
              </a:rPr>
              <a:t>Asesoramiento sobre Seguridad y Salud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lstStyle/>
          <a:p>
            <a:pPr eaLnBrk="1" hangingPunct="1">
              <a:defRPr/>
            </a:pPr>
            <a:r>
              <a:rPr lang="es-ES" smtClean="0">
                <a:ea typeface="ＭＳ Ｐゴシック" pitchFamily="34" charset="-128"/>
              </a:rPr>
              <a:t>Protección de componentes vivos</a:t>
            </a:r>
          </a:p>
        </p:txBody>
      </p:sp>
      <p:sp>
        <p:nvSpPr>
          <p:cNvPr id="52227" name="Content Placeholder 2"/>
          <p:cNvSpPr>
            <a:spLocks noGrp="1"/>
          </p:cNvSpPr>
          <p:nvPr>
            <p:ph idx="1"/>
          </p:nvPr>
        </p:nvSpPr>
        <p:spPr/>
        <p:txBody>
          <a:bodyPr/>
          <a:lstStyle/>
          <a:p>
            <a:pPr eaLnBrk="1" hangingPunct="1">
              <a:buClr>
                <a:schemeClr val="accent1"/>
              </a:buClr>
            </a:pPr>
            <a:r>
              <a:rPr lang="es-ES" altLang="en-US" sz="2800" smtClean="0"/>
              <a:t>Se deben proteger los componentes vivos de equipos electrónicos que funcionan a 50 voltios o más.</a:t>
            </a:r>
          </a:p>
        </p:txBody>
      </p:sp>
      <p:pic>
        <p:nvPicPr>
          <p:cNvPr id="52228" name="Picture 6" descr="IMG_04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3048000"/>
            <a:ext cx="451485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9" name="Text Box 10"/>
          <p:cNvSpPr txBox="1">
            <a:spLocks noChangeArrowheads="1"/>
          </p:cNvSpPr>
          <p:nvPr/>
        </p:nvSpPr>
        <p:spPr bwMode="auto">
          <a:xfrm>
            <a:off x="5181600" y="6172200"/>
            <a:ext cx="1981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30000"/>
              </a:spcBef>
            </a:pPr>
            <a:r>
              <a:rPr lang="es-ES" altLang="en-US" b="1">
                <a:solidFill>
                  <a:schemeClr val="accent1"/>
                </a:solidFill>
              </a:rPr>
              <a:t>1910.303(g)(2)(i)</a:t>
            </a:r>
          </a:p>
        </p:txBody>
      </p:sp>
      <p:sp>
        <p:nvSpPr>
          <p:cNvPr id="52230" name="Date Placeholder 3"/>
          <p:cNvSpPr txBox="1">
            <a:spLocks noGrp="1"/>
          </p:cNvSpPr>
          <p:nvPr/>
        </p:nvSpPr>
        <p:spPr bwMode="auto">
          <a:xfrm>
            <a:off x="533400" y="6019800"/>
            <a:ext cx="2743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r>
              <a:rPr lang="es-ES" altLang="en-US" sz="1600" b="1" i="1">
                <a:latin typeface="Times New Roman" pitchFamily="18" charset="0"/>
              </a:rPr>
              <a:t>Asesoramiento sobre Seguridad y Salud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685800" y="304800"/>
            <a:ext cx="7772400" cy="914400"/>
          </a:xfrm>
        </p:spPr>
        <p:txBody>
          <a:bodyPr/>
          <a:lstStyle/>
          <a:p>
            <a:pPr eaLnBrk="1" hangingPunct="1">
              <a:defRPr/>
            </a:pPr>
            <a:r>
              <a:rPr lang="es-ES" smtClean="0">
                <a:ea typeface="ＭＳ Ｐゴシック" pitchFamily="34" charset="-128"/>
              </a:rPr>
              <a:t>Identificación de conductores</a:t>
            </a:r>
          </a:p>
        </p:txBody>
      </p:sp>
      <p:sp>
        <p:nvSpPr>
          <p:cNvPr id="53251" name="Rectangle 3"/>
          <p:cNvSpPr>
            <a:spLocks noGrp="1" noChangeArrowheads="1"/>
          </p:cNvSpPr>
          <p:nvPr>
            <p:ph type="body" idx="1"/>
          </p:nvPr>
        </p:nvSpPr>
        <p:spPr>
          <a:xfrm>
            <a:off x="609600" y="1304925"/>
            <a:ext cx="5715000" cy="4114800"/>
          </a:xfrm>
        </p:spPr>
        <p:txBody>
          <a:bodyPr/>
          <a:lstStyle/>
          <a:p>
            <a:pPr eaLnBrk="1" hangingPunct="1">
              <a:lnSpc>
                <a:spcPct val="120000"/>
              </a:lnSpc>
              <a:buClr>
                <a:schemeClr val="accent1"/>
              </a:buClr>
            </a:pPr>
            <a:r>
              <a:rPr lang="es-ES" altLang="en-US" sz="2800" smtClean="0"/>
              <a:t>Un conductor que se usa como conductor con conexión a tierra se debe poder identificar y diferenciar del resto de los conductores. </a:t>
            </a:r>
          </a:p>
          <a:p>
            <a:pPr eaLnBrk="1" hangingPunct="1">
              <a:lnSpc>
                <a:spcPct val="120000"/>
              </a:lnSpc>
              <a:buClr>
                <a:schemeClr val="accent1"/>
              </a:buClr>
            </a:pPr>
            <a:r>
              <a:rPr lang="es-ES" altLang="en-US" sz="2800" smtClean="0"/>
              <a:t>Un conductor que se usa como conductor con descarga a tierra de equipos se debe poder identificar y diferenciar del resto de los conductores.</a:t>
            </a:r>
          </a:p>
        </p:txBody>
      </p:sp>
      <p:graphicFrame>
        <p:nvGraphicFramePr>
          <p:cNvPr id="53252" name="Object 73"/>
          <p:cNvGraphicFramePr>
            <a:graphicFrameLocks noChangeAspect="1"/>
          </p:cNvGraphicFramePr>
          <p:nvPr/>
        </p:nvGraphicFramePr>
        <p:xfrm>
          <a:off x="6324600" y="2057400"/>
          <a:ext cx="2514600" cy="2432050"/>
        </p:xfrm>
        <a:graphic>
          <a:graphicData uri="http://schemas.openxmlformats.org/presentationml/2006/ole">
            <mc:AlternateContent xmlns:mc="http://schemas.openxmlformats.org/markup-compatibility/2006">
              <mc:Choice xmlns:v="urn:schemas-microsoft-com:vml" Requires="v">
                <p:oleObj spid="_x0000_s53260" name="Clip" r:id="rId4" imgW="4610100" imgH="4457700" progId="">
                  <p:embed/>
                </p:oleObj>
              </mc:Choice>
              <mc:Fallback>
                <p:oleObj name="Clip" r:id="rId4" imgW="4610100" imgH="4457700" progId="">
                  <p:embed/>
                  <p:pic>
                    <p:nvPicPr>
                      <p:cNvPr id="0" name="Object 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24600" y="2057400"/>
                        <a:ext cx="2514600" cy="2432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aphicFrame>
        <p:nvGraphicFramePr>
          <p:cNvPr id="53253" name="Object 74"/>
          <p:cNvGraphicFramePr>
            <a:graphicFrameLocks noChangeAspect="1"/>
          </p:cNvGraphicFramePr>
          <p:nvPr/>
        </p:nvGraphicFramePr>
        <p:xfrm>
          <a:off x="6858000" y="3352800"/>
          <a:ext cx="609600" cy="685800"/>
        </p:xfrm>
        <a:graphic>
          <a:graphicData uri="http://schemas.openxmlformats.org/presentationml/2006/ole">
            <mc:AlternateContent xmlns:mc="http://schemas.openxmlformats.org/markup-compatibility/2006">
              <mc:Choice xmlns:v="urn:schemas-microsoft-com:vml" Requires="v">
                <p:oleObj spid="_x0000_s53261" name="Clip" r:id="rId6" imgW="3453897" imgH="3340729" progId="">
                  <p:embed/>
                </p:oleObj>
              </mc:Choice>
              <mc:Fallback>
                <p:oleObj name="Clip" r:id="rId6" imgW="3453897" imgH="3340729" progId="">
                  <p:embed/>
                  <p:pic>
                    <p:nvPicPr>
                      <p:cNvPr id="0" name="Object 74"/>
                      <p:cNvPicPr>
                        <a:picLocks noChangeAspect="1" noChangeArrowheads="1"/>
                      </p:cNvPicPr>
                      <p:nvPr/>
                    </p:nvPicPr>
                    <p:blipFill>
                      <a:blip r:embed="rId7">
                        <a:extLst>
                          <a:ext uri="{28A0092B-C50C-407E-A947-70E740481C1C}">
                            <a14:useLocalDpi xmlns:a14="http://schemas.microsoft.com/office/drawing/2010/main" val="0"/>
                          </a:ext>
                        </a:extLst>
                      </a:blip>
                      <a:srcRect l="15152" t="40732" r="60606" b="31070"/>
                      <a:stretch>
                        <a:fillRect/>
                      </a:stretch>
                    </p:blipFill>
                    <p:spPr bwMode="auto">
                      <a:xfrm>
                        <a:off x="6858000" y="3352800"/>
                        <a:ext cx="609600" cy="685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53254" name="Rectangle 6"/>
          <p:cNvSpPr>
            <a:spLocks noChangeArrowheads="1"/>
          </p:cNvSpPr>
          <p:nvPr/>
        </p:nvSpPr>
        <p:spPr bwMode="auto">
          <a:xfrm rot="-2459886">
            <a:off x="6521450" y="3381375"/>
            <a:ext cx="762000" cy="117475"/>
          </a:xfrm>
          <a:prstGeom prst="rect">
            <a:avLst/>
          </a:prstGeom>
          <a:solidFill>
            <a:srgbClr val="FFFFCC"/>
          </a:solidFill>
          <a:ln w="9525">
            <a:solidFill>
              <a:schemeClr val="tx1"/>
            </a:solidFill>
            <a:miter lim="800000"/>
            <a:headEnd/>
            <a:tailEnd/>
          </a:ln>
        </p:spPr>
        <p:txBody>
          <a:bodyPr wrap="none" anchor="ct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endParaRPr lang="es-ES" altLang="en-US"/>
          </a:p>
        </p:txBody>
      </p:sp>
      <p:sp>
        <p:nvSpPr>
          <p:cNvPr id="53255" name="Rectangle 7"/>
          <p:cNvSpPr>
            <a:spLocks noChangeArrowheads="1"/>
          </p:cNvSpPr>
          <p:nvPr/>
        </p:nvSpPr>
        <p:spPr bwMode="auto">
          <a:xfrm rot="-2459886">
            <a:off x="6934200" y="3844925"/>
            <a:ext cx="762000" cy="117475"/>
          </a:xfrm>
          <a:prstGeom prst="rect">
            <a:avLst/>
          </a:prstGeom>
          <a:solidFill>
            <a:srgbClr val="FFFFCC"/>
          </a:solidFill>
          <a:ln w="9525">
            <a:solidFill>
              <a:schemeClr val="tx1"/>
            </a:solidFill>
            <a:miter lim="800000"/>
            <a:headEnd/>
            <a:tailEnd/>
          </a:ln>
        </p:spPr>
        <p:txBody>
          <a:bodyPr wrap="none" anchor="ct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endParaRPr lang="es-ES" altLang="en-US"/>
          </a:p>
        </p:txBody>
      </p:sp>
      <p:sp>
        <p:nvSpPr>
          <p:cNvPr id="53256" name="Line 8"/>
          <p:cNvSpPr>
            <a:spLocks noChangeShapeType="1"/>
          </p:cNvSpPr>
          <p:nvPr/>
        </p:nvSpPr>
        <p:spPr bwMode="auto">
          <a:xfrm>
            <a:off x="6019800" y="2438400"/>
            <a:ext cx="1371600" cy="533400"/>
          </a:xfrm>
          <a:prstGeom prst="line">
            <a:avLst/>
          </a:prstGeom>
          <a:noFill/>
          <a:ln w="57150">
            <a:solidFill>
              <a:srgbClr val="FFFF99"/>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3257" name="Line 9"/>
          <p:cNvSpPr>
            <a:spLocks noChangeShapeType="1"/>
          </p:cNvSpPr>
          <p:nvPr/>
        </p:nvSpPr>
        <p:spPr bwMode="auto">
          <a:xfrm flipV="1">
            <a:off x="6019800" y="3352800"/>
            <a:ext cx="1295400" cy="838200"/>
          </a:xfrm>
          <a:prstGeom prst="line">
            <a:avLst/>
          </a:prstGeom>
          <a:noFill/>
          <a:ln w="57150">
            <a:solidFill>
              <a:srgbClr val="FFFF99"/>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3258" name="Text Box 10"/>
          <p:cNvSpPr txBox="1">
            <a:spLocks noChangeArrowheads="1"/>
          </p:cNvSpPr>
          <p:nvPr/>
        </p:nvSpPr>
        <p:spPr bwMode="auto">
          <a:xfrm>
            <a:off x="5257800" y="6172200"/>
            <a:ext cx="1905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spcBef>
                <a:spcPct val="30000"/>
              </a:spcBef>
            </a:pPr>
            <a:r>
              <a:rPr lang="en-US" altLang="en-US" b="1">
                <a:solidFill>
                  <a:schemeClr val="accent1"/>
                </a:solidFill>
              </a:rPr>
              <a:t>1910.304(a)(1)</a:t>
            </a:r>
          </a:p>
        </p:txBody>
      </p:sp>
      <p:sp>
        <p:nvSpPr>
          <p:cNvPr id="53259" name="Date Placeholder 3"/>
          <p:cNvSpPr txBox="1">
            <a:spLocks noGrp="1"/>
          </p:cNvSpPr>
          <p:nvPr/>
        </p:nvSpPr>
        <p:spPr bwMode="auto">
          <a:xfrm>
            <a:off x="533400" y="6019800"/>
            <a:ext cx="2743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r>
              <a:rPr lang="es-ES" altLang="en-US" sz="1600" b="1" i="1">
                <a:latin typeface="Times New Roman" pitchFamily="18" charset="0"/>
              </a:rPr>
              <a:t>Asesoramiento sobre Seguridad y Salud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685800" y="304800"/>
            <a:ext cx="7772400" cy="838200"/>
          </a:xfrm>
        </p:spPr>
        <p:txBody>
          <a:bodyPr/>
          <a:lstStyle/>
          <a:p>
            <a:pPr eaLnBrk="1" hangingPunct="1">
              <a:defRPr/>
            </a:pPr>
            <a:r>
              <a:rPr lang="es-ES" smtClean="0">
                <a:ea typeface="ＭＳ Ｐゴシック" pitchFamily="34" charset="-128"/>
              </a:rPr>
              <a:t>Identificación de conductores</a:t>
            </a:r>
          </a:p>
        </p:txBody>
      </p:sp>
      <p:sp>
        <p:nvSpPr>
          <p:cNvPr id="54275" name="Rectangle 3"/>
          <p:cNvSpPr>
            <a:spLocks noGrp="1" noChangeArrowheads="1"/>
          </p:cNvSpPr>
          <p:nvPr>
            <p:ph type="body" idx="1"/>
          </p:nvPr>
        </p:nvSpPr>
        <p:spPr>
          <a:xfrm>
            <a:off x="609600" y="1295400"/>
            <a:ext cx="8077200" cy="3200400"/>
          </a:xfrm>
        </p:spPr>
        <p:txBody>
          <a:bodyPr/>
          <a:lstStyle/>
          <a:p>
            <a:pPr eaLnBrk="1" hangingPunct="1">
              <a:lnSpc>
                <a:spcPct val="110000"/>
              </a:lnSpc>
              <a:buClr>
                <a:schemeClr val="accent1"/>
              </a:buClr>
            </a:pPr>
            <a:r>
              <a:rPr lang="es-ES" altLang="en-US" sz="2400" smtClean="0"/>
              <a:t>Conductor con conexión a tierra y conductores con descarga a tierra de equipos marcados o con revestimiento de color para que los empleados puedan identificarlos y distinguirlos.</a:t>
            </a:r>
          </a:p>
          <a:p>
            <a:pPr eaLnBrk="1" hangingPunct="1">
              <a:lnSpc>
                <a:spcPct val="110000"/>
              </a:lnSpc>
            </a:pPr>
            <a:r>
              <a:rPr lang="es-ES" altLang="en-US" sz="2400" b="1" i="1" smtClean="0">
                <a:solidFill>
                  <a:schemeClr val="accent1"/>
                </a:solidFill>
              </a:rPr>
              <a:t>Un conductor con conexión a tierra es un circuito en tensión</a:t>
            </a:r>
            <a:r>
              <a:rPr lang="es-ES" altLang="en-US" sz="2400" smtClean="0"/>
              <a:t> (conductor que está conectado a tierra a través de la conexión a tierra del sistema). Por lo general, esto se denomina </a:t>
            </a:r>
            <a:r>
              <a:rPr lang="es-ES" altLang="en-US" sz="2400" b="1" i="1" smtClean="0">
                <a:solidFill>
                  <a:schemeClr val="accent1"/>
                </a:solidFill>
              </a:rPr>
              <a:t>neutro</a:t>
            </a:r>
            <a:endParaRPr lang="es-ES" altLang="en-US" sz="2400" smtClean="0">
              <a:solidFill>
                <a:schemeClr val="accent1"/>
              </a:solidFill>
            </a:endParaRPr>
          </a:p>
        </p:txBody>
      </p:sp>
      <p:pic>
        <p:nvPicPr>
          <p:cNvPr id="54276" name="Picture 4" descr="Slide15"/>
          <p:cNvPicPr>
            <a:picLocks noChangeAspect="1" noChangeArrowheads="1"/>
          </p:cNvPicPr>
          <p:nvPr/>
        </p:nvPicPr>
        <p:blipFill>
          <a:blip r:embed="rId3">
            <a:lum bright="18000"/>
            <a:extLst>
              <a:ext uri="{28A0092B-C50C-407E-A947-70E740481C1C}">
                <a14:useLocalDpi xmlns:a14="http://schemas.microsoft.com/office/drawing/2010/main" val="0"/>
              </a:ext>
            </a:extLst>
          </a:blip>
          <a:srcRect/>
          <a:stretch>
            <a:fillRect/>
          </a:stretch>
        </p:blipFill>
        <p:spPr bwMode="auto">
          <a:xfrm>
            <a:off x="3581400" y="4343400"/>
            <a:ext cx="2590800" cy="207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7" name="Date Placeholder 3"/>
          <p:cNvSpPr txBox="1">
            <a:spLocks noGrp="1"/>
          </p:cNvSpPr>
          <p:nvPr/>
        </p:nvSpPr>
        <p:spPr bwMode="auto">
          <a:xfrm>
            <a:off x="533400" y="6019800"/>
            <a:ext cx="2743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r>
              <a:rPr lang="es-ES" altLang="en-US" sz="1600" b="1" i="1">
                <a:latin typeface="Times New Roman" pitchFamily="18" charset="0"/>
              </a:rPr>
              <a:t>Asesoramiento sobre Seguridad y Salud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1066800" y="447675"/>
            <a:ext cx="7086600" cy="838200"/>
          </a:xfrm>
        </p:spPr>
        <p:txBody>
          <a:bodyPr/>
          <a:lstStyle/>
          <a:p>
            <a:pPr eaLnBrk="1" hangingPunct="1">
              <a:defRPr/>
            </a:pPr>
            <a:r>
              <a:rPr lang="es-ES" smtClean="0">
                <a:ea typeface="ＭＳ Ｐゴシック" pitchFamily="34" charset="-128"/>
              </a:rPr>
              <a:t>Conductores con conexión a tierra</a:t>
            </a:r>
          </a:p>
        </p:txBody>
      </p:sp>
      <p:sp>
        <p:nvSpPr>
          <p:cNvPr id="55299" name="Rectangle 3"/>
          <p:cNvSpPr>
            <a:spLocks noGrp="1" noChangeArrowheads="1"/>
          </p:cNvSpPr>
          <p:nvPr>
            <p:ph type="body" idx="1"/>
          </p:nvPr>
        </p:nvSpPr>
        <p:spPr>
          <a:xfrm>
            <a:off x="914400" y="1562100"/>
            <a:ext cx="7620000" cy="4038600"/>
          </a:xfrm>
        </p:spPr>
        <p:txBody>
          <a:bodyPr/>
          <a:lstStyle/>
          <a:p>
            <a:pPr eaLnBrk="1" hangingPunct="1">
              <a:lnSpc>
                <a:spcPct val="110000"/>
              </a:lnSpc>
              <a:buClr>
                <a:schemeClr val="accent1"/>
              </a:buClr>
            </a:pPr>
            <a:r>
              <a:rPr lang="es-ES" altLang="en-US" smtClean="0"/>
              <a:t>El </a:t>
            </a:r>
            <a:r>
              <a:rPr lang="es-ES" altLang="en-US" sz="2600" b="1" i="1" smtClean="0">
                <a:solidFill>
                  <a:schemeClr val="accent1"/>
                </a:solidFill>
              </a:rPr>
              <a:t>conductor con descarga a tierra de equipos</a:t>
            </a:r>
            <a:r>
              <a:rPr lang="es-ES" altLang="en-US" sz="2600" smtClean="0"/>
              <a:t> funciona como protección contra una falla de aislamiento en los demás conductores del circuito</a:t>
            </a:r>
          </a:p>
          <a:p>
            <a:pPr eaLnBrk="1" hangingPunct="1">
              <a:lnSpc>
                <a:spcPct val="110000"/>
              </a:lnSpc>
              <a:buClr>
                <a:schemeClr val="accent1"/>
              </a:buClr>
            </a:pPr>
            <a:r>
              <a:rPr lang="es-ES" altLang="en-US" sz="2600" b="1" i="1" smtClean="0">
                <a:solidFill>
                  <a:schemeClr val="accent1"/>
                </a:solidFill>
              </a:rPr>
              <a:t>No es un conductor en tensión</a:t>
            </a:r>
            <a:r>
              <a:rPr lang="es-ES" altLang="en-US" sz="2600" smtClean="0"/>
              <a:t> bajo condiciones normales.</a:t>
            </a:r>
          </a:p>
          <a:p>
            <a:pPr eaLnBrk="1" hangingPunct="1">
              <a:lnSpc>
                <a:spcPct val="110000"/>
              </a:lnSpc>
              <a:buClr>
                <a:schemeClr val="accent1"/>
              </a:buClr>
            </a:pPr>
            <a:r>
              <a:rPr lang="es-ES" altLang="en-US" sz="2600" smtClean="0"/>
              <a:t>En tensión si se produce una fuga en el recorrido normal de la corriente</a:t>
            </a:r>
          </a:p>
          <a:p>
            <a:pPr eaLnBrk="1" hangingPunct="1">
              <a:lnSpc>
                <a:spcPct val="110000"/>
              </a:lnSpc>
              <a:buClr>
                <a:schemeClr val="accent1"/>
              </a:buClr>
            </a:pPr>
            <a:r>
              <a:rPr lang="es-ES" altLang="en-US" sz="2600" smtClean="0"/>
              <a:t>Dirige la corriente de regreso a la fuente </a:t>
            </a:r>
          </a:p>
          <a:p>
            <a:pPr eaLnBrk="1" hangingPunct="1">
              <a:lnSpc>
                <a:spcPct val="110000"/>
              </a:lnSpc>
              <a:buClr>
                <a:schemeClr val="accent1"/>
              </a:buClr>
            </a:pPr>
            <a:r>
              <a:rPr lang="es-ES" altLang="en-US" sz="2600" smtClean="0"/>
              <a:t>Permite el funcionamiento de fusibles o disyuntores</a:t>
            </a:r>
            <a:endParaRPr lang="es-ES" altLang="en-US" sz="2600" b="1" smtClean="0"/>
          </a:p>
        </p:txBody>
      </p:sp>
      <p:sp>
        <p:nvSpPr>
          <p:cNvPr id="55300" name="Date Placeholder 3"/>
          <p:cNvSpPr txBox="1">
            <a:spLocks noGrp="1"/>
          </p:cNvSpPr>
          <p:nvPr/>
        </p:nvSpPr>
        <p:spPr bwMode="auto">
          <a:xfrm>
            <a:off x="533400" y="6019800"/>
            <a:ext cx="2743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r>
              <a:rPr lang="es-ES" altLang="en-US" sz="1600" b="1" i="1">
                <a:latin typeface="Times New Roman" pitchFamily="18" charset="0"/>
              </a:rPr>
              <a:t>Asesoramiento sobre Seguridad y Salud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685800" y="228600"/>
            <a:ext cx="7772400" cy="838200"/>
          </a:xfrm>
        </p:spPr>
        <p:txBody>
          <a:bodyPr/>
          <a:lstStyle/>
          <a:p>
            <a:pPr eaLnBrk="1" hangingPunct="1">
              <a:defRPr/>
            </a:pPr>
            <a:r>
              <a:rPr lang="es-ES" smtClean="0">
                <a:ea typeface="ＭＳ Ｐゴシック" pitchFamily="34" charset="-128"/>
              </a:rPr>
              <a:t>Identificación de conductores</a:t>
            </a:r>
          </a:p>
        </p:txBody>
      </p:sp>
      <p:sp>
        <p:nvSpPr>
          <p:cNvPr id="56323" name="Rectangle 3"/>
          <p:cNvSpPr>
            <a:spLocks noGrp="1" noChangeArrowheads="1"/>
          </p:cNvSpPr>
          <p:nvPr>
            <p:ph type="body" idx="1"/>
          </p:nvPr>
        </p:nvSpPr>
        <p:spPr>
          <a:xfrm>
            <a:off x="0" y="990600"/>
            <a:ext cx="9144000" cy="4114800"/>
          </a:xfrm>
        </p:spPr>
        <p:txBody>
          <a:bodyPr/>
          <a:lstStyle/>
          <a:p>
            <a:pPr eaLnBrk="1" hangingPunct="1">
              <a:lnSpc>
                <a:spcPct val="130000"/>
              </a:lnSpc>
            </a:pPr>
            <a:r>
              <a:rPr lang="es-ES" altLang="en-US" sz="2600" b="1" smtClean="0">
                <a:solidFill>
                  <a:schemeClr val="accent1"/>
                </a:solidFill>
              </a:rPr>
              <a:t>Conductor con conexión a tierra</a:t>
            </a:r>
            <a:r>
              <a:rPr lang="es-ES" altLang="en-US" sz="2600" smtClean="0"/>
              <a:t> identificado y diferenciado de los demás conductores con blanco o </a:t>
            </a:r>
            <a:r>
              <a:rPr lang="es-ES" altLang="en-US" sz="2600" b="1" smtClean="0">
                <a:solidFill>
                  <a:schemeClr val="folHlink"/>
                </a:solidFill>
              </a:rPr>
              <a:t>gris</a:t>
            </a:r>
          </a:p>
          <a:p>
            <a:pPr eaLnBrk="1" hangingPunct="1">
              <a:lnSpc>
                <a:spcPct val="130000"/>
              </a:lnSpc>
            </a:pPr>
            <a:endParaRPr lang="es-ES" altLang="en-US" sz="2600" b="1" smtClean="0"/>
          </a:p>
          <a:p>
            <a:pPr eaLnBrk="1" hangingPunct="1">
              <a:lnSpc>
                <a:spcPct val="130000"/>
              </a:lnSpc>
            </a:pPr>
            <a:endParaRPr lang="es-ES" altLang="en-US" sz="2600" smtClean="0"/>
          </a:p>
          <a:p>
            <a:pPr eaLnBrk="1" hangingPunct="1">
              <a:lnSpc>
                <a:spcPct val="130000"/>
              </a:lnSpc>
              <a:buClr>
                <a:schemeClr val="accent1"/>
              </a:buClr>
            </a:pPr>
            <a:r>
              <a:rPr lang="es-ES" altLang="en-US" sz="2600" b="1" smtClean="0">
                <a:solidFill>
                  <a:schemeClr val="accent1"/>
                </a:solidFill>
              </a:rPr>
              <a:t>Conductor con descarga a tierra de equipos</a:t>
            </a:r>
            <a:r>
              <a:rPr lang="es-ES" altLang="en-US" sz="2600" smtClean="0"/>
              <a:t> identificado y diferenciado </a:t>
            </a:r>
            <a:r>
              <a:rPr lang="es-ES" altLang="en-US" sz="2600" b="1" smtClean="0">
                <a:solidFill>
                  <a:srgbClr val="66FF66"/>
                </a:solidFill>
              </a:rPr>
              <a:t>con verde</a:t>
            </a:r>
            <a:r>
              <a:rPr lang="es-ES" altLang="en-US" sz="2600" smtClean="0"/>
              <a:t>, </a:t>
            </a:r>
            <a:r>
              <a:rPr lang="es-ES" altLang="en-US" sz="2600" b="1" smtClean="0">
                <a:solidFill>
                  <a:srgbClr val="66FF66"/>
                </a:solidFill>
              </a:rPr>
              <a:t>verde</a:t>
            </a:r>
            <a:r>
              <a:rPr lang="es-ES" altLang="en-US" sz="2600" smtClean="0"/>
              <a:t> </a:t>
            </a:r>
            <a:r>
              <a:rPr lang="es-ES" altLang="en-US" sz="2600" b="1" smtClean="0">
                <a:solidFill>
                  <a:schemeClr val="tx2"/>
                </a:solidFill>
              </a:rPr>
              <a:t> con </a:t>
            </a:r>
            <a:r>
              <a:rPr lang="es-ES" altLang="en-US" sz="2600" smtClean="0"/>
              <a:t> </a:t>
            </a:r>
            <a:r>
              <a:rPr lang="es-ES" altLang="en-US" sz="2600" b="1" smtClean="0">
                <a:solidFill>
                  <a:schemeClr val="tx2"/>
                </a:solidFill>
              </a:rPr>
              <a:t>rayas amarillas</a:t>
            </a:r>
            <a:r>
              <a:rPr lang="es-ES" altLang="en-US" sz="2600" smtClean="0"/>
              <a:t> o descubiertos</a:t>
            </a:r>
          </a:p>
        </p:txBody>
      </p:sp>
      <p:grpSp>
        <p:nvGrpSpPr>
          <p:cNvPr id="56324" name="Group 4"/>
          <p:cNvGrpSpPr>
            <a:grpSpLocks/>
          </p:cNvGrpSpPr>
          <p:nvPr/>
        </p:nvGrpSpPr>
        <p:grpSpPr bwMode="auto">
          <a:xfrm>
            <a:off x="762000" y="5029200"/>
            <a:ext cx="7620000" cy="914400"/>
            <a:chOff x="432" y="3408"/>
            <a:chExt cx="4800" cy="576"/>
          </a:xfrm>
        </p:grpSpPr>
        <p:sp>
          <p:nvSpPr>
            <p:cNvPr id="56334" name="AutoShape 5"/>
            <p:cNvSpPr>
              <a:spLocks noChangeArrowheads="1"/>
            </p:cNvSpPr>
            <p:nvPr/>
          </p:nvSpPr>
          <p:spPr bwMode="auto">
            <a:xfrm rot="5428851">
              <a:off x="527" y="3313"/>
              <a:ext cx="576" cy="765"/>
            </a:xfrm>
            <a:prstGeom prst="can">
              <a:avLst>
                <a:gd name="adj" fmla="val 33203"/>
              </a:avLst>
            </a:prstGeom>
            <a:solidFill>
              <a:srgbClr val="66FF66"/>
            </a:solidFill>
            <a:ln w="9525">
              <a:solidFill>
                <a:schemeClr val="tx1"/>
              </a:solidFill>
              <a:round/>
              <a:headEnd/>
              <a:tailEnd/>
            </a:ln>
          </p:spPr>
          <p:txBody>
            <a:bodyPr wrap="none" anchor="ct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endParaRPr lang="es-ES" altLang="en-US"/>
            </a:p>
          </p:txBody>
        </p:sp>
        <p:sp>
          <p:nvSpPr>
            <p:cNvPr id="56335" name="AutoShape 6"/>
            <p:cNvSpPr>
              <a:spLocks noChangeArrowheads="1"/>
            </p:cNvSpPr>
            <p:nvPr/>
          </p:nvSpPr>
          <p:spPr bwMode="auto">
            <a:xfrm rot="5428851">
              <a:off x="1106" y="3313"/>
              <a:ext cx="576" cy="765"/>
            </a:xfrm>
            <a:prstGeom prst="can">
              <a:avLst>
                <a:gd name="adj" fmla="val 33203"/>
              </a:avLst>
            </a:prstGeom>
            <a:solidFill>
              <a:srgbClr val="FFFF00"/>
            </a:solidFill>
            <a:ln w="9525">
              <a:solidFill>
                <a:schemeClr val="tx1"/>
              </a:solidFill>
              <a:round/>
              <a:headEnd/>
              <a:tailEnd/>
            </a:ln>
          </p:spPr>
          <p:txBody>
            <a:bodyPr wrap="none" anchor="ct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endParaRPr lang="es-ES" altLang="en-US"/>
            </a:p>
          </p:txBody>
        </p:sp>
        <p:sp>
          <p:nvSpPr>
            <p:cNvPr id="56336" name="AutoShape 7"/>
            <p:cNvSpPr>
              <a:spLocks noChangeArrowheads="1"/>
            </p:cNvSpPr>
            <p:nvPr/>
          </p:nvSpPr>
          <p:spPr bwMode="auto">
            <a:xfrm rot="5428851">
              <a:off x="1682" y="3313"/>
              <a:ext cx="576" cy="765"/>
            </a:xfrm>
            <a:prstGeom prst="can">
              <a:avLst>
                <a:gd name="adj" fmla="val 33203"/>
              </a:avLst>
            </a:prstGeom>
            <a:solidFill>
              <a:srgbClr val="66FF66"/>
            </a:solidFill>
            <a:ln w="9525">
              <a:solidFill>
                <a:schemeClr val="tx1"/>
              </a:solidFill>
              <a:round/>
              <a:headEnd/>
              <a:tailEnd/>
            </a:ln>
          </p:spPr>
          <p:txBody>
            <a:bodyPr wrap="none" anchor="ct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endParaRPr lang="es-ES" altLang="en-US"/>
            </a:p>
          </p:txBody>
        </p:sp>
        <p:sp>
          <p:nvSpPr>
            <p:cNvPr id="56337" name="AutoShape 8"/>
            <p:cNvSpPr>
              <a:spLocks noChangeArrowheads="1"/>
            </p:cNvSpPr>
            <p:nvPr/>
          </p:nvSpPr>
          <p:spPr bwMode="auto">
            <a:xfrm rot="5428851">
              <a:off x="2258" y="3313"/>
              <a:ext cx="576" cy="765"/>
            </a:xfrm>
            <a:prstGeom prst="can">
              <a:avLst>
                <a:gd name="adj" fmla="val 33203"/>
              </a:avLst>
            </a:prstGeom>
            <a:solidFill>
              <a:srgbClr val="FFFF00"/>
            </a:solidFill>
            <a:ln w="9525">
              <a:solidFill>
                <a:schemeClr val="tx1"/>
              </a:solidFill>
              <a:round/>
              <a:headEnd/>
              <a:tailEnd/>
            </a:ln>
          </p:spPr>
          <p:txBody>
            <a:bodyPr wrap="none" anchor="ct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endParaRPr lang="es-ES" altLang="en-US"/>
            </a:p>
          </p:txBody>
        </p:sp>
        <p:sp>
          <p:nvSpPr>
            <p:cNvPr id="56338" name="AutoShape 9"/>
            <p:cNvSpPr>
              <a:spLocks noChangeArrowheads="1"/>
            </p:cNvSpPr>
            <p:nvPr/>
          </p:nvSpPr>
          <p:spPr bwMode="auto">
            <a:xfrm rot="5428851">
              <a:off x="2834" y="3313"/>
              <a:ext cx="576" cy="765"/>
            </a:xfrm>
            <a:prstGeom prst="can">
              <a:avLst>
                <a:gd name="adj" fmla="val 33203"/>
              </a:avLst>
            </a:prstGeom>
            <a:solidFill>
              <a:srgbClr val="66FF66"/>
            </a:solidFill>
            <a:ln w="9525">
              <a:solidFill>
                <a:schemeClr val="tx1"/>
              </a:solidFill>
              <a:round/>
              <a:headEnd/>
              <a:tailEnd/>
            </a:ln>
          </p:spPr>
          <p:txBody>
            <a:bodyPr wrap="none" anchor="ct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endParaRPr lang="es-ES" altLang="en-US"/>
            </a:p>
          </p:txBody>
        </p:sp>
        <p:sp>
          <p:nvSpPr>
            <p:cNvPr id="56339" name="AutoShape 10"/>
            <p:cNvSpPr>
              <a:spLocks noChangeArrowheads="1"/>
            </p:cNvSpPr>
            <p:nvPr/>
          </p:nvSpPr>
          <p:spPr bwMode="auto">
            <a:xfrm rot="5428851">
              <a:off x="3410" y="3313"/>
              <a:ext cx="576" cy="765"/>
            </a:xfrm>
            <a:prstGeom prst="can">
              <a:avLst>
                <a:gd name="adj" fmla="val 33203"/>
              </a:avLst>
            </a:prstGeom>
            <a:solidFill>
              <a:srgbClr val="FFFF00"/>
            </a:solidFill>
            <a:ln w="9525">
              <a:solidFill>
                <a:schemeClr val="tx1"/>
              </a:solidFill>
              <a:round/>
              <a:headEnd/>
              <a:tailEnd/>
            </a:ln>
          </p:spPr>
          <p:txBody>
            <a:bodyPr wrap="none" anchor="ct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endParaRPr lang="es-ES" altLang="en-US"/>
            </a:p>
          </p:txBody>
        </p:sp>
        <p:sp>
          <p:nvSpPr>
            <p:cNvPr id="56340" name="AutoShape 11"/>
            <p:cNvSpPr>
              <a:spLocks noChangeArrowheads="1"/>
            </p:cNvSpPr>
            <p:nvPr/>
          </p:nvSpPr>
          <p:spPr bwMode="auto">
            <a:xfrm rot="5428851">
              <a:off x="3986" y="3313"/>
              <a:ext cx="576" cy="765"/>
            </a:xfrm>
            <a:prstGeom prst="can">
              <a:avLst>
                <a:gd name="adj" fmla="val 33203"/>
              </a:avLst>
            </a:prstGeom>
            <a:solidFill>
              <a:srgbClr val="66FF66"/>
            </a:solidFill>
            <a:ln w="9525">
              <a:solidFill>
                <a:schemeClr val="tx1"/>
              </a:solidFill>
              <a:round/>
              <a:headEnd/>
              <a:tailEnd/>
            </a:ln>
          </p:spPr>
          <p:txBody>
            <a:bodyPr wrap="none" anchor="ct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endParaRPr lang="es-ES" altLang="en-US"/>
            </a:p>
          </p:txBody>
        </p:sp>
        <p:sp>
          <p:nvSpPr>
            <p:cNvPr id="56341" name="AutoShape 12"/>
            <p:cNvSpPr>
              <a:spLocks noChangeArrowheads="1"/>
            </p:cNvSpPr>
            <p:nvPr/>
          </p:nvSpPr>
          <p:spPr bwMode="auto">
            <a:xfrm rot="5428851">
              <a:off x="4560" y="3312"/>
              <a:ext cx="576" cy="768"/>
            </a:xfrm>
            <a:prstGeom prst="can">
              <a:avLst>
                <a:gd name="adj" fmla="val 33333"/>
              </a:avLst>
            </a:prstGeom>
            <a:solidFill>
              <a:srgbClr val="FFFF00"/>
            </a:solidFill>
            <a:ln w="9525">
              <a:solidFill>
                <a:schemeClr val="tx1"/>
              </a:solidFill>
              <a:round/>
              <a:headEnd/>
              <a:tailEnd/>
            </a:ln>
          </p:spPr>
          <p:txBody>
            <a:bodyPr wrap="none" anchor="ct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endParaRPr lang="es-ES" altLang="en-US"/>
            </a:p>
          </p:txBody>
        </p:sp>
      </p:grpSp>
      <p:sp>
        <p:nvSpPr>
          <p:cNvPr id="56325" name="AutoShape 13"/>
          <p:cNvSpPr>
            <a:spLocks noChangeArrowheads="1"/>
          </p:cNvSpPr>
          <p:nvPr/>
        </p:nvSpPr>
        <p:spPr bwMode="auto">
          <a:xfrm rot="5428851">
            <a:off x="912019" y="2135981"/>
            <a:ext cx="914400" cy="1214438"/>
          </a:xfrm>
          <a:prstGeom prst="can">
            <a:avLst>
              <a:gd name="adj" fmla="val 33203"/>
            </a:avLst>
          </a:prstGeom>
          <a:solidFill>
            <a:srgbClr val="DDDDDD"/>
          </a:solidFill>
          <a:ln w="9525">
            <a:solidFill>
              <a:schemeClr val="tx1"/>
            </a:solidFill>
            <a:round/>
            <a:headEnd/>
            <a:tailEnd/>
          </a:ln>
        </p:spPr>
        <p:txBody>
          <a:bodyPr wrap="none" anchor="ct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endParaRPr lang="es-ES" altLang="en-US"/>
          </a:p>
        </p:txBody>
      </p:sp>
      <p:sp>
        <p:nvSpPr>
          <p:cNvPr id="56326" name="AutoShape 14"/>
          <p:cNvSpPr>
            <a:spLocks noChangeArrowheads="1"/>
          </p:cNvSpPr>
          <p:nvPr/>
        </p:nvSpPr>
        <p:spPr bwMode="auto">
          <a:xfrm rot="5428851">
            <a:off x="1831182" y="2135981"/>
            <a:ext cx="914400" cy="1214437"/>
          </a:xfrm>
          <a:prstGeom prst="can">
            <a:avLst>
              <a:gd name="adj" fmla="val 33203"/>
            </a:avLst>
          </a:prstGeom>
          <a:solidFill>
            <a:srgbClr val="DDDDDD"/>
          </a:solidFill>
          <a:ln w="9525">
            <a:solidFill>
              <a:schemeClr val="tx1"/>
            </a:solidFill>
            <a:round/>
            <a:headEnd/>
            <a:tailEnd/>
          </a:ln>
        </p:spPr>
        <p:txBody>
          <a:bodyPr wrap="none" anchor="ct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endParaRPr lang="es-ES" altLang="en-US"/>
          </a:p>
        </p:txBody>
      </p:sp>
      <p:sp>
        <p:nvSpPr>
          <p:cNvPr id="56327" name="AutoShape 15"/>
          <p:cNvSpPr>
            <a:spLocks noChangeArrowheads="1"/>
          </p:cNvSpPr>
          <p:nvPr/>
        </p:nvSpPr>
        <p:spPr bwMode="auto">
          <a:xfrm rot="5428851">
            <a:off x="2745582" y="2135981"/>
            <a:ext cx="914400" cy="1214437"/>
          </a:xfrm>
          <a:prstGeom prst="can">
            <a:avLst>
              <a:gd name="adj" fmla="val 33203"/>
            </a:avLst>
          </a:prstGeom>
          <a:solidFill>
            <a:srgbClr val="DDDDDD"/>
          </a:solidFill>
          <a:ln w="9525">
            <a:solidFill>
              <a:schemeClr val="tx1"/>
            </a:solidFill>
            <a:round/>
            <a:headEnd/>
            <a:tailEnd/>
          </a:ln>
        </p:spPr>
        <p:txBody>
          <a:bodyPr wrap="none" anchor="ct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endParaRPr lang="es-ES" altLang="en-US"/>
          </a:p>
        </p:txBody>
      </p:sp>
      <p:sp>
        <p:nvSpPr>
          <p:cNvPr id="56328" name="AutoShape 16"/>
          <p:cNvSpPr>
            <a:spLocks noChangeArrowheads="1"/>
          </p:cNvSpPr>
          <p:nvPr/>
        </p:nvSpPr>
        <p:spPr bwMode="auto">
          <a:xfrm rot="5428851">
            <a:off x="3659982" y="2135981"/>
            <a:ext cx="914400" cy="1214437"/>
          </a:xfrm>
          <a:prstGeom prst="can">
            <a:avLst>
              <a:gd name="adj" fmla="val 33203"/>
            </a:avLst>
          </a:prstGeom>
          <a:solidFill>
            <a:srgbClr val="DDDDDD"/>
          </a:solidFill>
          <a:ln w="9525">
            <a:solidFill>
              <a:schemeClr val="tx1"/>
            </a:solidFill>
            <a:round/>
            <a:headEnd/>
            <a:tailEnd/>
          </a:ln>
        </p:spPr>
        <p:txBody>
          <a:bodyPr wrap="none" anchor="ct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endParaRPr lang="es-ES" altLang="en-US"/>
          </a:p>
        </p:txBody>
      </p:sp>
      <p:sp>
        <p:nvSpPr>
          <p:cNvPr id="56329" name="AutoShape 17"/>
          <p:cNvSpPr>
            <a:spLocks noChangeArrowheads="1"/>
          </p:cNvSpPr>
          <p:nvPr/>
        </p:nvSpPr>
        <p:spPr bwMode="auto">
          <a:xfrm rot="5428851">
            <a:off x="4574382" y="2135981"/>
            <a:ext cx="914400" cy="1214437"/>
          </a:xfrm>
          <a:prstGeom prst="can">
            <a:avLst>
              <a:gd name="adj" fmla="val 33203"/>
            </a:avLst>
          </a:prstGeom>
          <a:solidFill>
            <a:srgbClr val="DDDDDD"/>
          </a:solidFill>
          <a:ln w="9525">
            <a:solidFill>
              <a:schemeClr val="tx1"/>
            </a:solidFill>
            <a:round/>
            <a:headEnd/>
            <a:tailEnd/>
          </a:ln>
        </p:spPr>
        <p:txBody>
          <a:bodyPr wrap="none" anchor="ct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endParaRPr lang="es-ES" altLang="en-US"/>
          </a:p>
        </p:txBody>
      </p:sp>
      <p:sp>
        <p:nvSpPr>
          <p:cNvPr id="56330" name="AutoShape 18"/>
          <p:cNvSpPr>
            <a:spLocks noChangeArrowheads="1"/>
          </p:cNvSpPr>
          <p:nvPr/>
        </p:nvSpPr>
        <p:spPr bwMode="auto">
          <a:xfrm rot="5428851">
            <a:off x="5488782" y="2135981"/>
            <a:ext cx="914400" cy="1214437"/>
          </a:xfrm>
          <a:prstGeom prst="can">
            <a:avLst>
              <a:gd name="adj" fmla="val 33203"/>
            </a:avLst>
          </a:prstGeom>
          <a:solidFill>
            <a:srgbClr val="DDDDDD"/>
          </a:solidFill>
          <a:ln w="9525">
            <a:solidFill>
              <a:schemeClr val="tx1"/>
            </a:solidFill>
            <a:round/>
            <a:headEnd/>
            <a:tailEnd/>
          </a:ln>
        </p:spPr>
        <p:txBody>
          <a:bodyPr wrap="none" anchor="ct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endParaRPr lang="es-ES" altLang="en-US"/>
          </a:p>
        </p:txBody>
      </p:sp>
      <p:sp>
        <p:nvSpPr>
          <p:cNvPr id="56331" name="AutoShape 19"/>
          <p:cNvSpPr>
            <a:spLocks noChangeArrowheads="1"/>
          </p:cNvSpPr>
          <p:nvPr/>
        </p:nvSpPr>
        <p:spPr bwMode="auto">
          <a:xfrm rot="5428851">
            <a:off x="6403182" y="2135981"/>
            <a:ext cx="914400" cy="1214437"/>
          </a:xfrm>
          <a:prstGeom prst="can">
            <a:avLst>
              <a:gd name="adj" fmla="val 33203"/>
            </a:avLst>
          </a:prstGeom>
          <a:solidFill>
            <a:srgbClr val="DDDDDD"/>
          </a:solidFill>
          <a:ln w="9525">
            <a:solidFill>
              <a:schemeClr val="tx1"/>
            </a:solidFill>
            <a:round/>
            <a:headEnd/>
            <a:tailEnd/>
          </a:ln>
        </p:spPr>
        <p:txBody>
          <a:bodyPr wrap="none" anchor="ct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endParaRPr lang="es-ES" altLang="en-US"/>
          </a:p>
        </p:txBody>
      </p:sp>
      <p:sp>
        <p:nvSpPr>
          <p:cNvPr id="56332" name="AutoShape 20"/>
          <p:cNvSpPr>
            <a:spLocks noChangeArrowheads="1"/>
          </p:cNvSpPr>
          <p:nvPr/>
        </p:nvSpPr>
        <p:spPr bwMode="auto">
          <a:xfrm rot="5428851">
            <a:off x="7315200" y="2133600"/>
            <a:ext cx="914400" cy="1219200"/>
          </a:xfrm>
          <a:prstGeom prst="can">
            <a:avLst>
              <a:gd name="adj" fmla="val 33333"/>
            </a:avLst>
          </a:prstGeom>
          <a:solidFill>
            <a:srgbClr val="DDDDDD"/>
          </a:solidFill>
          <a:ln w="9525">
            <a:solidFill>
              <a:schemeClr val="tx1"/>
            </a:solidFill>
            <a:round/>
            <a:headEnd/>
            <a:tailEnd/>
          </a:ln>
        </p:spPr>
        <p:txBody>
          <a:bodyPr wrap="none" anchor="ct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endParaRPr lang="es-ES" altLang="en-US"/>
          </a:p>
        </p:txBody>
      </p:sp>
      <p:sp>
        <p:nvSpPr>
          <p:cNvPr id="56333" name="Date Placeholder 3"/>
          <p:cNvSpPr txBox="1">
            <a:spLocks noGrp="1"/>
          </p:cNvSpPr>
          <p:nvPr/>
        </p:nvSpPr>
        <p:spPr bwMode="auto">
          <a:xfrm>
            <a:off x="533400" y="6019800"/>
            <a:ext cx="2743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r>
              <a:rPr lang="es-ES" altLang="en-US" sz="1600" b="1" i="1">
                <a:latin typeface="Times New Roman" pitchFamily="18" charset="0"/>
              </a:rPr>
              <a:t>Asesoramiento sobre Seguridad y Salud</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152400" y="381000"/>
            <a:ext cx="8915400" cy="1219200"/>
          </a:xfrm>
        </p:spPr>
        <p:txBody>
          <a:bodyPr/>
          <a:lstStyle/>
          <a:p>
            <a:pPr eaLnBrk="1" hangingPunct="1">
              <a:defRPr/>
            </a:pPr>
            <a:r>
              <a:rPr lang="en-US" sz="3600" smtClean="0">
                <a:ea typeface="ＭＳ Ｐゴシック" pitchFamily="34" charset="-128"/>
              </a:rPr>
              <a:t>Uso e identificación de conductores conectados a tierra y con conexión a tierra </a:t>
            </a:r>
          </a:p>
        </p:txBody>
      </p:sp>
      <p:sp>
        <p:nvSpPr>
          <p:cNvPr id="57347" name="Rectangle 3"/>
          <p:cNvSpPr>
            <a:spLocks noGrp="1" noChangeArrowheads="1"/>
          </p:cNvSpPr>
          <p:nvPr>
            <p:ph type="body" idx="1"/>
          </p:nvPr>
        </p:nvSpPr>
        <p:spPr>
          <a:xfrm>
            <a:off x="76200" y="1733550"/>
            <a:ext cx="9144000" cy="4114800"/>
          </a:xfrm>
        </p:spPr>
        <p:txBody>
          <a:bodyPr/>
          <a:lstStyle/>
          <a:p>
            <a:pPr eaLnBrk="1" hangingPunct="1">
              <a:lnSpc>
                <a:spcPct val="120000"/>
              </a:lnSpc>
              <a:buClr>
                <a:schemeClr val="accent1"/>
              </a:buClr>
            </a:pPr>
            <a:r>
              <a:rPr lang="es-ES" altLang="en-US" sz="3000" smtClean="0"/>
              <a:t>Ningún conductor conectado a tierra podrá conectarse a ninguna termin al o cable para invertir la polaridad.</a:t>
            </a:r>
          </a:p>
        </p:txBody>
      </p:sp>
      <p:sp>
        <p:nvSpPr>
          <p:cNvPr id="57348" name="Rectangle 4"/>
          <p:cNvSpPr>
            <a:spLocks noChangeArrowheads="1"/>
          </p:cNvSpPr>
          <p:nvPr/>
        </p:nvSpPr>
        <p:spPr bwMode="auto">
          <a:xfrm>
            <a:off x="228600" y="2962275"/>
            <a:ext cx="4572000" cy="294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a:lnSpc>
                <a:spcPct val="130000"/>
              </a:lnSpc>
            </a:pPr>
            <a:r>
              <a:rPr lang="es-ES" altLang="en-US" sz="2400" b="1">
                <a:solidFill>
                  <a:schemeClr val="accent1"/>
                </a:solidFill>
                <a:latin typeface="Times New Roman" pitchFamily="18" charset="0"/>
              </a:rPr>
              <a:t>Se debe mantener la polaridad correcta entre el conductor que no está conectado a tierra (vivo), el conductor conectado a tierra (neutro) y el conductor con conexión a tierra.</a:t>
            </a:r>
          </a:p>
        </p:txBody>
      </p:sp>
      <p:pic>
        <p:nvPicPr>
          <p:cNvPr id="57349" name="Picture 5" descr="MVC-011S"/>
          <p:cNvPicPr>
            <a:picLocks noChangeAspect="1" noChangeArrowheads="1"/>
          </p:cNvPicPr>
          <p:nvPr/>
        </p:nvPicPr>
        <p:blipFill>
          <a:blip r:embed="rId3">
            <a:lum bright="30000" contrast="18000"/>
            <a:extLst>
              <a:ext uri="{28A0092B-C50C-407E-A947-70E740481C1C}">
                <a14:useLocalDpi xmlns:a14="http://schemas.microsoft.com/office/drawing/2010/main" val="0"/>
              </a:ext>
            </a:extLst>
          </a:blip>
          <a:srcRect l="29999" t="10001" r="26251" b="8333"/>
          <a:stretch>
            <a:fillRect/>
          </a:stretch>
        </p:blipFill>
        <p:spPr bwMode="auto">
          <a:xfrm>
            <a:off x="5410200" y="3048000"/>
            <a:ext cx="26670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0" name="Text Box 6"/>
          <p:cNvSpPr txBox="1">
            <a:spLocks noChangeArrowheads="1"/>
          </p:cNvSpPr>
          <p:nvPr/>
        </p:nvSpPr>
        <p:spPr bwMode="auto">
          <a:xfrm>
            <a:off x="609600" y="5756275"/>
            <a:ext cx="2209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spcBef>
                <a:spcPct val="30000"/>
              </a:spcBef>
            </a:pPr>
            <a:r>
              <a:rPr lang="es-ES" altLang="en-US" b="1">
                <a:solidFill>
                  <a:schemeClr val="accent1"/>
                </a:solidFill>
              </a:rPr>
              <a:t>1910.304(a)(2)</a:t>
            </a:r>
          </a:p>
        </p:txBody>
      </p:sp>
      <p:sp>
        <p:nvSpPr>
          <p:cNvPr id="57351" name="Date Placeholder 3"/>
          <p:cNvSpPr txBox="1">
            <a:spLocks noGrp="1"/>
          </p:cNvSpPr>
          <p:nvPr/>
        </p:nvSpPr>
        <p:spPr bwMode="auto">
          <a:xfrm>
            <a:off x="533400" y="6003925"/>
            <a:ext cx="2743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r>
              <a:rPr lang="es-ES" altLang="en-US" sz="1600" b="1" i="1">
                <a:latin typeface="Times New Roman" pitchFamily="18" charset="0"/>
              </a:rPr>
              <a:t>Asesoramiento sobre Seguridad y Salud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1"/>
          <p:cNvSpPr>
            <a:spLocks noGrp="1"/>
          </p:cNvSpPr>
          <p:nvPr>
            <p:ph type="dt" sz="quarter" idx="10"/>
          </p:nvPr>
        </p:nvSpPr>
        <p:spPr/>
        <p:txBody>
          <a:bodyPr/>
          <a:lstStyle/>
          <a:p>
            <a:pPr>
              <a:defRPr/>
            </a:pPr>
            <a:r>
              <a:rPr smtClean="0"/>
              <a:t>Safety &amp; Health Consultation</a:t>
            </a:r>
            <a:endParaRPr lang="es-ES" sz="1400"/>
          </a:p>
        </p:txBody>
      </p:sp>
      <p:pic>
        <p:nvPicPr>
          <p:cNvPr id="58371" name="Picture 4"/>
          <p:cNvPicPr>
            <a:picLocks noChangeAspect="1" noChangeArrowheads="1"/>
          </p:cNvPicPr>
          <p:nvPr/>
        </p:nvPicPr>
        <p:blipFill>
          <a:blip r:embed="rId3"/>
          <a:srcRect/>
          <a:stretch>
            <a:fillRect/>
          </a:stretch>
        </p:blipFill>
        <p:spPr bwMode="auto">
          <a:xfrm>
            <a:off x="1447800" y="838200"/>
            <a:ext cx="6400800" cy="5175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Content Placeholder 2"/>
          <p:cNvSpPr>
            <a:spLocks noGrp="1"/>
          </p:cNvSpPr>
          <p:nvPr>
            <p:ph idx="1"/>
          </p:nvPr>
        </p:nvSpPr>
        <p:spPr/>
        <p:txBody>
          <a:bodyPr/>
          <a:lstStyle/>
          <a:p>
            <a:pPr eaLnBrk="1" hangingPunct="1">
              <a:buClr>
                <a:schemeClr val="accent1"/>
              </a:buClr>
            </a:pPr>
            <a:r>
              <a:rPr lang="es-ES" altLang="en-US" smtClean="0"/>
              <a:t>Factor de seguridad del 20%</a:t>
            </a:r>
          </a:p>
        </p:txBody>
      </p:sp>
      <p:sp>
        <p:nvSpPr>
          <p:cNvPr id="59395" name="Rectangle 2"/>
          <p:cNvSpPr>
            <a:spLocks noGrp="1" noChangeArrowheads="1"/>
          </p:cNvSpPr>
          <p:nvPr>
            <p:ph type="title"/>
          </p:nvPr>
        </p:nvSpPr>
        <p:spPr/>
        <p:txBody>
          <a:bodyPr/>
          <a:lstStyle/>
          <a:p>
            <a:pPr eaLnBrk="1" hangingPunct="1">
              <a:defRPr/>
            </a:pPr>
            <a:r>
              <a:rPr lang="es-ES">
                <a:ea typeface="ＭＳ Ｐゴシック" charset="0"/>
              </a:rPr>
              <a:t>Circuitos derivados</a:t>
            </a:r>
          </a:p>
        </p:txBody>
      </p:sp>
      <p:graphicFrame>
        <p:nvGraphicFramePr>
          <p:cNvPr id="1239069" name="Group 29"/>
          <p:cNvGraphicFramePr>
            <a:graphicFrameLocks noGrp="1"/>
          </p:cNvGraphicFramePr>
          <p:nvPr/>
        </p:nvGraphicFramePr>
        <p:xfrm>
          <a:off x="762000" y="3282950"/>
          <a:ext cx="7696200" cy="2654300"/>
        </p:xfrm>
        <a:graphic>
          <a:graphicData uri="http://schemas.openxmlformats.org/drawingml/2006/table">
            <a:tbl>
              <a:tblPr/>
              <a:tblGrid>
                <a:gridCol w="2971800"/>
                <a:gridCol w="2397125"/>
                <a:gridCol w="2327275"/>
              </a:tblGrid>
              <a:tr h="123472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2500" b="1" i="0" u="none" strike="noStrike" cap="none" normalizeH="0" baseline="0" smtClean="0">
                          <a:ln>
                            <a:noFill/>
                          </a:ln>
                          <a:solidFill>
                            <a:schemeClr val="bg2"/>
                          </a:solidFill>
                          <a:effectLst/>
                          <a:latin typeface="Times New Roman" pitchFamily="18" charset="0"/>
                          <a:ea typeface="ＭＳ Ｐゴシック" pitchFamily="34" charset="-128"/>
                        </a:rPr>
                        <a:t>Capacidad del circuito </a:t>
                      </a:r>
                    </a:p>
                    <a:p>
                      <a:pPr marL="0" marR="0" lvl="0" indent="0" algn="l" defTabSz="914400" rtl="0" eaLnBrk="0" fontAlgn="base" latinLnBrk="0" hangingPunct="0">
                        <a:lnSpc>
                          <a:spcPct val="100000"/>
                        </a:lnSpc>
                        <a:spcBef>
                          <a:spcPct val="0"/>
                        </a:spcBef>
                        <a:spcAft>
                          <a:spcPct val="0"/>
                        </a:spcAft>
                        <a:buClrTx/>
                        <a:buSzTx/>
                        <a:buFontTx/>
                        <a:buNone/>
                        <a:tabLst/>
                      </a:pPr>
                      <a:r>
                        <a:rPr kumimoji="0" lang="es-ES" sz="2500" b="1" i="0" u="none" strike="noStrike" cap="none" normalizeH="0" baseline="0" smtClean="0">
                          <a:ln>
                            <a:noFill/>
                          </a:ln>
                          <a:solidFill>
                            <a:schemeClr val="bg2"/>
                          </a:solidFill>
                          <a:effectLst/>
                          <a:latin typeface="Times New Roman" pitchFamily="18" charset="0"/>
                          <a:ea typeface="ＭＳ Ｐゴシック" pitchFamily="34" charset="-128"/>
                        </a:rPr>
                        <a:t>(amperios) </a:t>
                      </a:r>
                      <a:endParaRPr kumimoji="0" lang="es-ES" sz="2500" b="0" i="0" u="none" strike="noStrike" cap="none" normalizeH="0" baseline="0" smtClean="0">
                        <a:ln>
                          <a:noFill/>
                        </a:ln>
                        <a:solidFill>
                          <a:schemeClr val="bg2"/>
                        </a:solidFill>
                        <a:effectLst/>
                        <a:latin typeface="Times New Roman" pitchFamily="18" charset="0"/>
                        <a:ea typeface="ＭＳ Ｐゴシック" pitchFamily="34" charset="-128"/>
                        <a:cs typeface="Times New Roman" pitchFamily="18" charset="0"/>
                      </a:endParaRPr>
                    </a:p>
                  </a:txBody>
                  <a:tcPr marT="45725" marB="45725"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CE1216"/>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2500" b="1" i="0" u="none" strike="noStrike" cap="none" normalizeH="0" baseline="0" smtClean="0">
                          <a:ln>
                            <a:noFill/>
                          </a:ln>
                          <a:solidFill>
                            <a:schemeClr val="bg2"/>
                          </a:solidFill>
                          <a:effectLst/>
                          <a:latin typeface="Times New Roman" pitchFamily="18" charset="0"/>
                          <a:ea typeface="ＭＳ Ｐゴシック" pitchFamily="34" charset="-128"/>
                        </a:rPr>
                        <a:t>Capacidad del </a:t>
                      </a:r>
                    </a:p>
                    <a:p>
                      <a:pPr marL="0" marR="0" lvl="0" indent="0" algn="l" defTabSz="914400" rtl="0" eaLnBrk="0" fontAlgn="base" latinLnBrk="0" hangingPunct="0">
                        <a:lnSpc>
                          <a:spcPct val="100000"/>
                        </a:lnSpc>
                        <a:spcBef>
                          <a:spcPct val="0"/>
                        </a:spcBef>
                        <a:spcAft>
                          <a:spcPct val="0"/>
                        </a:spcAft>
                        <a:buClrTx/>
                        <a:buSzTx/>
                        <a:buFontTx/>
                        <a:buNone/>
                        <a:tabLst/>
                      </a:pPr>
                      <a:r>
                        <a:rPr kumimoji="0" lang="es-ES" sz="2500" b="1" i="0" u="none" strike="noStrike" cap="none" normalizeH="0" baseline="0" smtClean="0">
                          <a:ln>
                            <a:noFill/>
                          </a:ln>
                          <a:solidFill>
                            <a:schemeClr val="bg2"/>
                          </a:solidFill>
                          <a:effectLst/>
                          <a:latin typeface="Times New Roman" pitchFamily="18" charset="0"/>
                          <a:ea typeface="ＭＳ Ｐゴシック" pitchFamily="34" charset="-128"/>
                        </a:rPr>
                        <a:t>receptáculo </a:t>
                      </a:r>
                    </a:p>
                    <a:p>
                      <a:pPr marL="0" marR="0" lvl="0" indent="0" algn="l" defTabSz="914400" rtl="0" eaLnBrk="0" fontAlgn="base" latinLnBrk="0" hangingPunct="0">
                        <a:lnSpc>
                          <a:spcPct val="100000"/>
                        </a:lnSpc>
                        <a:spcBef>
                          <a:spcPct val="0"/>
                        </a:spcBef>
                        <a:spcAft>
                          <a:spcPct val="0"/>
                        </a:spcAft>
                        <a:buClrTx/>
                        <a:buSzTx/>
                        <a:buFontTx/>
                        <a:buNone/>
                        <a:tabLst/>
                      </a:pPr>
                      <a:r>
                        <a:rPr kumimoji="0" lang="es-ES" sz="2500" b="1" i="0" u="none" strike="noStrike" cap="none" normalizeH="0" baseline="0" smtClean="0">
                          <a:ln>
                            <a:noFill/>
                          </a:ln>
                          <a:solidFill>
                            <a:schemeClr val="bg2"/>
                          </a:solidFill>
                          <a:effectLst/>
                          <a:latin typeface="Times New Roman" pitchFamily="18" charset="0"/>
                          <a:ea typeface="ＭＳ Ｐゴシック" pitchFamily="34" charset="-128"/>
                        </a:rPr>
                        <a:t>(amperios) </a:t>
                      </a:r>
                      <a:endParaRPr kumimoji="0" lang="es-ES" sz="2500" b="0" i="0" u="none" strike="noStrike" cap="none" normalizeH="0" baseline="0" smtClean="0">
                        <a:ln>
                          <a:noFill/>
                        </a:ln>
                        <a:solidFill>
                          <a:schemeClr val="bg2"/>
                        </a:solidFill>
                        <a:effectLst/>
                        <a:latin typeface="Times New Roman" pitchFamily="18" charset="0"/>
                        <a:ea typeface="ＭＳ Ｐゴシック" pitchFamily="34" charset="-128"/>
                        <a:cs typeface="Times New Roman" pitchFamily="18" charset="0"/>
                      </a:endParaRPr>
                    </a:p>
                  </a:txBody>
                  <a:tcPr marT="45725" marB="45725"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CE1216"/>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2500" b="1" i="0" u="none" strike="noStrike" cap="none" normalizeH="0" baseline="0" smtClean="0">
                          <a:ln>
                            <a:noFill/>
                          </a:ln>
                          <a:solidFill>
                            <a:schemeClr val="bg2"/>
                          </a:solidFill>
                          <a:effectLst/>
                          <a:latin typeface="Times New Roman" pitchFamily="18" charset="0"/>
                          <a:ea typeface="ＭＳ Ｐゴシック" pitchFamily="34" charset="-128"/>
                        </a:rPr>
                        <a:t>Carga </a:t>
                      </a:r>
                    </a:p>
                    <a:p>
                      <a:pPr marL="0" marR="0" lvl="0" indent="0" algn="l" defTabSz="914400" rtl="0" eaLnBrk="0" fontAlgn="base" latinLnBrk="0" hangingPunct="0">
                        <a:lnSpc>
                          <a:spcPct val="100000"/>
                        </a:lnSpc>
                        <a:spcBef>
                          <a:spcPct val="0"/>
                        </a:spcBef>
                        <a:spcAft>
                          <a:spcPct val="0"/>
                        </a:spcAft>
                        <a:buClrTx/>
                        <a:buSzTx/>
                        <a:buFontTx/>
                        <a:buNone/>
                        <a:tabLst/>
                      </a:pPr>
                      <a:r>
                        <a:rPr kumimoji="0" lang="es-ES" sz="2500" b="1" i="0" u="none" strike="noStrike" cap="none" normalizeH="0" baseline="0" smtClean="0">
                          <a:ln>
                            <a:noFill/>
                          </a:ln>
                          <a:solidFill>
                            <a:schemeClr val="bg2"/>
                          </a:solidFill>
                          <a:effectLst/>
                          <a:latin typeface="Times New Roman" pitchFamily="18" charset="0"/>
                          <a:ea typeface="ＭＳ Ｐゴシック" pitchFamily="34" charset="-128"/>
                        </a:rPr>
                        <a:t>máxima </a:t>
                      </a:r>
                    </a:p>
                    <a:p>
                      <a:pPr marL="0" marR="0" lvl="0" indent="0" algn="l" defTabSz="914400" rtl="0" eaLnBrk="0" fontAlgn="base" latinLnBrk="0" hangingPunct="0">
                        <a:lnSpc>
                          <a:spcPct val="100000"/>
                        </a:lnSpc>
                        <a:spcBef>
                          <a:spcPct val="0"/>
                        </a:spcBef>
                        <a:spcAft>
                          <a:spcPct val="0"/>
                        </a:spcAft>
                        <a:buClrTx/>
                        <a:buSzTx/>
                        <a:buFontTx/>
                        <a:buNone/>
                        <a:tabLst/>
                      </a:pPr>
                      <a:r>
                        <a:rPr kumimoji="0" lang="es-ES" sz="2500" b="1" i="0" u="none" strike="noStrike" cap="none" normalizeH="0" baseline="0" smtClean="0">
                          <a:ln>
                            <a:noFill/>
                          </a:ln>
                          <a:solidFill>
                            <a:schemeClr val="bg2"/>
                          </a:solidFill>
                          <a:effectLst/>
                          <a:latin typeface="Times New Roman" pitchFamily="18" charset="0"/>
                          <a:ea typeface="ＭＳ Ｐゴシック" pitchFamily="34" charset="-128"/>
                        </a:rPr>
                        <a:t>(amperios) </a:t>
                      </a:r>
                      <a:endParaRPr kumimoji="0" lang="es-ES" sz="2500" b="0" i="0" u="none" strike="noStrike" cap="none" normalizeH="0" baseline="0" smtClean="0">
                        <a:ln>
                          <a:noFill/>
                        </a:ln>
                        <a:solidFill>
                          <a:schemeClr val="bg2"/>
                        </a:solidFill>
                        <a:effectLst/>
                        <a:latin typeface="Times New Roman" pitchFamily="18" charset="0"/>
                        <a:ea typeface="ＭＳ Ｐゴシック" pitchFamily="34" charset="-128"/>
                        <a:cs typeface="Times New Roman" pitchFamily="18" charset="0"/>
                      </a:endParaRPr>
                    </a:p>
                  </a:txBody>
                  <a:tcPr marT="45725" marB="45725"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CE1216"/>
                    </a:solidFill>
                  </a:tcPr>
                </a:tc>
              </a:tr>
              <a:tr h="47319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2500" b="0" i="0" u="none" strike="noStrike" cap="none" normalizeH="0" baseline="0" smtClean="0">
                          <a:ln>
                            <a:noFill/>
                          </a:ln>
                          <a:solidFill>
                            <a:schemeClr val="bg2"/>
                          </a:solidFill>
                          <a:effectLst/>
                          <a:latin typeface="Times New Roman" pitchFamily="18" charset="0"/>
                          <a:ea typeface="ＭＳ Ｐゴシック" pitchFamily="34" charset="-128"/>
                        </a:rPr>
                        <a:t>15 o 20 </a:t>
                      </a:r>
                    </a:p>
                  </a:txBody>
                  <a:tcPr marT="45725" marB="45725"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2500" b="0" i="0" u="none" strike="noStrike" cap="none" normalizeH="0" baseline="0" smtClean="0">
                          <a:ln>
                            <a:noFill/>
                          </a:ln>
                          <a:solidFill>
                            <a:schemeClr val="bg2"/>
                          </a:solidFill>
                          <a:effectLst/>
                          <a:latin typeface="Times New Roman" pitchFamily="18" charset="0"/>
                          <a:ea typeface="ＭＳ Ｐゴシック" pitchFamily="34" charset="-128"/>
                        </a:rPr>
                        <a:t>15 </a:t>
                      </a:r>
                    </a:p>
                  </a:txBody>
                  <a:tcPr marT="45725" marB="45725"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2500" b="0" i="0" u="none" strike="noStrike" cap="none" normalizeH="0" baseline="0" smtClean="0">
                          <a:ln>
                            <a:noFill/>
                          </a:ln>
                          <a:solidFill>
                            <a:schemeClr val="bg2"/>
                          </a:solidFill>
                          <a:effectLst/>
                          <a:latin typeface="Times New Roman" pitchFamily="18" charset="0"/>
                          <a:ea typeface="ＭＳ Ｐゴシック" pitchFamily="34" charset="-128"/>
                        </a:rPr>
                        <a:t>12 </a:t>
                      </a:r>
                    </a:p>
                  </a:txBody>
                  <a:tcPr marT="45725" marB="45725"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FFFFFF"/>
                    </a:solidFill>
                  </a:tcPr>
                </a:tc>
              </a:tr>
              <a:tr h="47319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2500" b="0" i="0" u="none" strike="noStrike" cap="none" normalizeH="0" baseline="0" smtClean="0">
                          <a:ln>
                            <a:noFill/>
                          </a:ln>
                          <a:solidFill>
                            <a:schemeClr val="bg2"/>
                          </a:solidFill>
                          <a:effectLst/>
                          <a:latin typeface="Times New Roman" pitchFamily="18" charset="0"/>
                          <a:ea typeface="ＭＳ Ｐゴシック" pitchFamily="34" charset="-128"/>
                        </a:rPr>
                        <a:t>20 </a:t>
                      </a:r>
                    </a:p>
                  </a:txBody>
                  <a:tcPr marT="45725" marB="45725"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2500" b="0" i="0" u="none" strike="noStrike" cap="none" normalizeH="0" baseline="0" smtClean="0">
                          <a:ln>
                            <a:noFill/>
                          </a:ln>
                          <a:solidFill>
                            <a:schemeClr val="bg2"/>
                          </a:solidFill>
                          <a:effectLst/>
                          <a:latin typeface="Times New Roman" pitchFamily="18" charset="0"/>
                          <a:ea typeface="ＭＳ Ｐゴシック" pitchFamily="34" charset="-128"/>
                        </a:rPr>
                        <a:t>20 </a:t>
                      </a:r>
                    </a:p>
                  </a:txBody>
                  <a:tcPr marT="45725" marB="45725"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2500" b="0" i="0" u="none" strike="noStrike" cap="none" normalizeH="0" baseline="0" smtClean="0">
                          <a:ln>
                            <a:noFill/>
                          </a:ln>
                          <a:solidFill>
                            <a:schemeClr val="bg2"/>
                          </a:solidFill>
                          <a:effectLst/>
                          <a:latin typeface="Times New Roman" pitchFamily="18" charset="0"/>
                          <a:ea typeface="ＭＳ Ｐゴシック" pitchFamily="34" charset="-128"/>
                        </a:rPr>
                        <a:t>16 </a:t>
                      </a:r>
                    </a:p>
                  </a:txBody>
                  <a:tcPr marT="45725" marB="45725"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FFFFFF"/>
                    </a:solidFill>
                  </a:tcPr>
                </a:tc>
              </a:tr>
              <a:tr h="47319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2500" b="0" i="0" u="none" strike="noStrike" cap="none" normalizeH="0" baseline="0" smtClean="0">
                          <a:ln>
                            <a:noFill/>
                          </a:ln>
                          <a:solidFill>
                            <a:schemeClr val="bg2"/>
                          </a:solidFill>
                          <a:effectLst/>
                          <a:latin typeface="Times New Roman" pitchFamily="18" charset="0"/>
                          <a:ea typeface="ＭＳ Ｐゴシック" pitchFamily="34" charset="-128"/>
                        </a:rPr>
                        <a:t>30 </a:t>
                      </a:r>
                    </a:p>
                  </a:txBody>
                  <a:tcPr marT="45725" marB="45725"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2500" b="0" i="0" u="none" strike="noStrike" cap="none" normalizeH="0" baseline="0" smtClean="0">
                          <a:ln>
                            <a:noFill/>
                          </a:ln>
                          <a:solidFill>
                            <a:schemeClr val="bg2"/>
                          </a:solidFill>
                          <a:effectLst/>
                          <a:latin typeface="Times New Roman" pitchFamily="18" charset="0"/>
                          <a:ea typeface="ＭＳ Ｐゴシック" pitchFamily="34" charset="-128"/>
                        </a:rPr>
                        <a:t>30 </a:t>
                      </a:r>
                    </a:p>
                  </a:txBody>
                  <a:tcPr marT="45725" marB="45725"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2500" b="0" i="0" u="none" strike="noStrike" cap="none" normalizeH="0" baseline="0" smtClean="0">
                          <a:ln>
                            <a:noFill/>
                          </a:ln>
                          <a:solidFill>
                            <a:schemeClr val="bg2"/>
                          </a:solidFill>
                          <a:effectLst/>
                          <a:latin typeface="Times New Roman" pitchFamily="18" charset="0"/>
                          <a:ea typeface="ＭＳ Ｐゴシック" pitchFamily="34" charset="-128"/>
                        </a:rPr>
                        <a:t>24 </a:t>
                      </a:r>
                    </a:p>
                  </a:txBody>
                  <a:tcPr marT="45725" marB="45725"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FFFFFF"/>
                    </a:solidFill>
                  </a:tcPr>
                </a:tc>
              </a:tr>
            </a:tbl>
          </a:graphicData>
        </a:graphic>
      </p:graphicFrame>
      <p:sp>
        <p:nvSpPr>
          <p:cNvPr id="59418" name="Rectangle 5"/>
          <p:cNvSpPr>
            <a:spLocks noChangeArrowheads="1"/>
          </p:cNvSpPr>
          <p:nvPr/>
        </p:nvSpPr>
        <p:spPr bwMode="auto">
          <a:xfrm>
            <a:off x="762000" y="2719388"/>
            <a:ext cx="7620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r>
              <a:rPr lang="es-ES" altLang="en-US" b="1">
                <a:latin typeface="Times New Roman" pitchFamily="18" charset="0"/>
              </a:rPr>
              <a:t>TABLA S–4. —  Carga máxima de cable y enchufe conectada al receptáculo</a:t>
            </a:r>
            <a:r>
              <a:rPr lang="es-ES" altLang="en-US"/>
              <a:t> </a:t>
            </a:r>
          </a:p>
        </p:txBody>
      </p:sp>
      <p:sp>
        <p:nvSpPr>
          <p:cNvPr id="59419" name="Text Box 7"/>
          <p:cNvSpPr txBox="1">
            <a:spLocks noChangeArrowheads="1"/>
          </p:cNvSpPr>
          <p:nvPr/>
        </p:nvSpPr>
        <p:spPr bwMode="auto">
          <a:xfrm>
            <a:off x="4724400" y="6094413"/>
            <a:ext cx="24384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30000"/>
              </a:spcBef>
            </a:pPr>
            <a:r>
              <a:rPr lang="es-ES" altLang="en-US" b="1">
                <a:solidFill>
                  <a:schemeClr val="accent1"/>
                </a:solidFill>
              </a:rPr>
              <a:t>1910.304(b)(4)(ii)(B)</a:t>
            </a:r>
          </a:p>
        </p:txBody>
      </p:sp>
      <p:sp>
        <p:nvSpPr>
          <p:cNvPr id="59420" name="Date Placeholder 3"/>
          <p:cNvSpPr txBox="1">
            <a:spLocks noGrp="1"/>
          </p:cNvSpPr>
          <p:nvPr/>
        </p:nvSpPr>
        <p:spPr bwMode="auto">
          <a:xfrm>
            <a:off x="533400" y="6019800"/>
            <a:ext cx="2743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r>
              <a:rPr lang="es-ES" altLang="en-US" sz="1600" b="1" i="1">
                <a:latin typeface="Times New Roman" pitchFamily="18" charset="0"/>
              </a:rPr>
              <a:t>Asesoramiento sobre Seguridad y Salud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685800" y="304800"/>
            <a:ext cx="7620000" cy="838200"/>
          </a:xfrm>
        </p:spPr>
        <p:txBody>
          <a:bodyPr/>
          <a:lstStyle/>
          <a:p>
            <a:pPr eaLnBrk="1" hangingPunct="1">
              <a:defRPr/>
            </a:pPr>
            <a:r>
              <a:rPr lang="es-ES" smtClean="0">
                <a:ea typeface="ＭＳ Ｐゴシック" pitchFamily="34" charset="-128"/>
              </a:rPr>
              <a:t>Medios de desconexión</a:t>
            </a:r>
          </a:p>
        </p:txBody>
      </p:sp>
      <p:pic>
        <p:nvPicPr>
          <p:cNvPr id="60419" name="Picture 3" descr="Slide17"/>
          <p:cNvPicPr>
            <a:picLocks noChangeAspect="1" noChangeArrowheads="1"/>
          </p:cNvPicPr>
          <p:nvPr/>
        </p:nvPicPr>
        <p:blipFill>
          <a:blip r:embed="rId3">
            <a:lum bright="12000"/>
            <a:extLst>
              <a:ext uri="{28A0092B-C50C-407E-A947-70E740481C1C}">
                <a14:useLocalDpi xmlns:a14="http://schemas.microsoft.com/office/drawing/2010/main" val="0"/>
              </a:ext>
            </a:extLst>
          </a:blip>
          <a:srcRect l="22223" t="11859" r="25000" b="29381"/>
          <a:stretch>
            <a:fillRect/>
          </a:stretch>
        </p:blipFill>
        <p:spPr bwMode="auto">
          <a:xfrm>
            <a:off x="3200400" y="3810000"/>
            <a:ext cx="2819400" cy="23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0" name="Text Box 4"/>
          <p:cNvSpPr txBox="1">
            <a:spLocks noChangeArrowheads="1"/>
          </p:cNvSpPr>
          <p:nvPr/>
        </p:nvSpPr>
        <p:spPr bwMode="auto">
          <a:xfrm>
            <a:off x="381000" y="5791200"/>
            <a:ext cx="1295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r>
              <a:rPr lang="en-US" altLang="en-US" sz="2400">
                <a:solidFill>
                  <a:schemeClr val="bg1"/>
                </a:solidFill>
                <a:latin typeface="Times New Roman" pitchFamily="18" charset="0"/>
              </a:rPr>
              <a:t>1000 kV</a:t>
            </a:r>
          </a:p>
        </p:txBody>
      </p:sp>
      <p:sp>
        <p:nvSpPr>
          <p:cNvPr id="60421" name="Rectangle 5"/>
          <p:cNvSpPr>
            <a:spLocks noGrp="1" noChangeArrowheads="1"/>
          </p:cNvSpPr>
          <p:nvPr>
            <p:ph type="body" idx="1"/>
          </p:nvPr>
        </p:nvSpPr>
        <p:spPr>
          <a:xfrm>
            <a:off x="533400" y="1143000"/>
            <a:ext cx="8001000" cy="3733800"/>
          </a:xfrm>
        </p:spPr>
        <p:txBody>
          <a:bodyPr/>
          <a:lstStyle/>
          <a:p>
            <a:pPr eaLnBrk="1" hangingPunct="1">
              <a:buClr>
                <a:schemeClr val="accent1"/>
              </a:buClr>
            </a:pPr>
            <a:r>
              <a:rPr lang="es-ES" altLang="en-US" sz="2600" smtClean="0"/>
              <a:t>General. Los medios provistos para desconectar todos los conductores de un edificio de los conductores de servicio-entrada. </a:t>
            </a:r>
          </a:p>
          <a:p>
            <a:pPr eaLnBrk="1" hangingPunct="1">
              <a:buClr>
                <a:schemeClr val="accent1"/>
              </a:buClr>
            </a:pPr>
            <a:r>
              <a:rPr lang="es-ES" altLang="en-US" sz="2600" smtClean="0"/>
              <a:t>Los medios de desconexión deben indicar básicamente si están en la posición abierta o cerrada. </a:t>
            </a:r>
          </a:p>
          <a:p>
            <a:pPr eaLnBrk="1" hangingPunct="1">
              <a:buClr>
                <a:schemeClr val="accent1"/>
              </a:buClr>
            </a:pPr>
            <a:r>
              <a:rPr lang="es-ES" altLang="en-US" sz="2600" smtClean="0"/>
              <a:t>Deben estar instalados en un lugar fácilmente accesible</a:t>
            </a:r>
            <a:r>
              <a:rPr lang="es-ES" altLang="en-US" sz="2600" smtClean="0">
                <a:solidFill>
                  <a:srgbClr val="FF0000"/>
                </a:solidFill>
              </a:rPr>
              <a:t>.</a:t>
            </a:r>
          </a:p>
        </p:txBody>
      </p:sp>
      <p:sp>
        <p:nvSpPr>
          <p:cNvPr id="60422" name="Text Box 6"/>
          <p:cNvSpPr txBox="1">
            <a:spLocks noChangeArrowheads="1"/>
          </p:cNvSpPr>
          <p:nvPr/>
        </p:nvSpPr>
        <p:spPr bwMode="auto">
          <a:xfrm>
            <a:off x="5334000" y="6172200"/>
            <a:ext cx="1752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spcBef>
                <a:spcPct val="30000"/>
              </a:spcBef>
            </a:pPr>
            <a:r>
              <a:rPr lang="en-US" altLang="en-US" b="1">
                <a:solidFill>
                  <a:schemeClr val="accent1"/>
                </a:solidFill>
              </a:rPr>
              <a:t>1910.304(e)(1)</a:t>
            </a:r>
          </a:p>
        </p:txBody>
      </p:sp>
      <p:sp>
        <p:nvSpPr>
          <p:cNvPr id="60423" name="Date Placeholder 3"/>
          <p:cNvSpPr txBox="1">
            <a:spLocks noGrp="1"/>
          </p:cNvSpPr>
          <p:nvPr/>
        </p:nvSpPr>
        <p:spPr bwMode="auto">
          <a:xfrm>
            <a:off x="533400" y="6019800"/>
            <a:ext cx="2743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r>
              <a:rPr lang="es-ES" altLang="en-US" sz="1600" b="1" i="1">
                <a:latin typeface="Times New Roman" pitchFamily="18" charset="0"/>
              </a:rPr>
              <a:t>Asesoramiento sobre Seguridad y Salud</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685800" y="381000"/>
            <a:ext cx="7772400" cy="838200"/>
          </a:xfrm>
        </p:spPr>
        <p:txBody>
          <a:bodyPr/>
          <a:lstStyle/>
          <a:p>
            <a:pPr eaLnBrk="1" hangingPunct="1">
              <a:defRPr/>
            </a:pPr>
            <a:r>
              <a:rPr lang="en-US" sz="4000">
                <a:ea typeface="ＭＳ Ｐゴシック" charset="0"/>
              </a:rPr>
              <a:t>Servicios superiores a los 600 voltios, nominales</a:t>
            </a:r>
          </a:p>
        </p:txBody>
      </p:sp>
      <p:sp>
        <p:nvSpPr>
          <p:cNvPr id="61443" name="Text Box 3"/>
          <p:cNvSpPr txBox="1">
            <a:spLocks noChangeArrowheads="1"/>
          </p:cNvSpPr>
          <p:nvPr/>
        </p:nvSpPr>
        <p:spPr bwMode="auto">
          <a:xfrm>
            <a:off x="4953000" y="4495800"/>
            <a:ext cx="16002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r>
              <a:rPr lang="en-US" altLang="en-US" sz="3200">
                <a:solidFill>
                  <a:schemeClr val="bg1"/>
                </a:solidFill>
              </a:rPr>
              <a:t>1000 kV</a:t>
            </a:r>
          </a:p>
        </p:txBody>
      </p:sp>
      <p:sp>
        <p:nvSpPr>
          <p:cNvPr id="61444" name="Text Box 4"/>
          <p:cNvSpPr txBox="1">
            <a:spLocks noChangeArrowheads="1"/>
          </p:cNvSpPr>
          <p:nvPr/>
        </p:nvSpPr>
        <p:spPr bwMode="auto">
          <a:xfrm>
            <a:off x="762000" y="6248400"/>
            <a:ext cx="990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r>
              <a:rPr lang="en-US" altLang="en-US">
                <a:solidFill>
                  <a:schemeClr val="bg1"/>
                </a:solidFill>
                <a:latin typeface="Times New Roman" pitchFamily="18" charset="0"/>
              </a:rPr>
              <a:t>Área</a:t>
            </a:r>
          </a:p>
        </p:txBody>
      </p:sp>
      <p:sp>
        <p:nvSpPr>
          <p:cNvPr id="61445" name="Rectangle 5"/>
          <p:cNvSpPr>
            <a:spLocks noGrp="1" noChangeArrowheads="1"/>
          </p:cNvSpPr>
          <p:nvPr>
            <p:ph type="body" idx="1"/>
          </p:nvPr>
        </p:nvSpPr>
        <p:spPr>
          <a:xfrm>
            <a:off x="457200" y="1447800"/>
            <a:ext cx="8153400" cy="4114800"/>
          </a:xfrm>
        </p:spPr>
        <p:txBody>
          <a:bodyPr/>
          <a:lstStyle/>
          <a:p>
            <a:pPr eaLnBrk="1" hangingPunct="1">
              <a:lnSpc>
                <a:spcPct val="120000"/>
              </a:lnSpc>
              <a:buClr>
                <a:schemeClr val="accent1"/>
              </a:buClr>
            </a:pPr>
            <a:r>
              <a:rPr lang="es-ES" altLang="en-US" sz="2800" smtClean="0"/>
              <a:t>Protegidos para que estén accesibles solo para personas calificadas</a:t>
            </a:r>
          </a:p>
          <a:p>
            <a:pPr eaLnBrk="1" hangingPunct="1">
              <a:lnSpc>
                <a:spcPct val="120000"/>
              </a:lnSpc>
              <a:buClr>
                <a:schemeClr val="accent1"/>
              </a:buClr>
            </a:pPr>
            <a:r>
              <a:rPr lang="es-ES" altLang="en-US" sz="2800" smtClean="0"/>
              <a:t>Los carteles de advertencia de alta tensión se deben colocar donde otros empleados calificados pueden entrar en contacto con componentes vivos</a:t>
            </a:r>
          </a:p>
        </p:txBody>
      </p:sp>
      <p:sp>
        <p:nvSpPr>
          <p:cNvPr id="61446" name="Text Box 7"/>
          <p:cNvSpPr txBox="1">
            <a:spLocks noChangeArrowheads="1"/>
          </p:cNvSpPr>
          <p:nvPr/>
        </p:nvSpPr>
        <p:spPr bwMode="auto">
          <a:xfrm>
            <a:off x="6629400" y="5562600"/>
            <a:ext cx="1752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spcBef>
                <a:spcPct val="30000"/>
              </a:spcBef>
            </a:pPr>
            <a:r>
              <a:rPr lang="en-US" altLang="en-US" b="1">
                <a:solidFill>
                  <a:schemeClr val="accent1"/>
                </a:solidFill>
              </a:rPr>
              <a:t>1910.304(e)(2)</a:t>
            </a:r>
          </a:p>
        </p:txBody>
      </p:sp>
      <p:sp>
        <p:nvSpPr>
          <p:cNvPr id="4" name="Date Placeholder 1"/>
          <p:cNvSpPr txBox="1">
            <a:spLocks noGrp="1"/>
          </p:cNvSpPr>
          <p:nvPr/>
        </p:nvSpPr>
        <p:spPr bwMode="auto">
          <a:xfrm>
            <a:off x="533400" y="6042025"/>
            <a:ext cx="2743200" cy="457200"/>
          </a:xfrm>
          <a:prstGeom prst="rect">
            <a:avLst/>
          </a:prstGeom>
          <a:noFill/>
          <a:extLst/>
        </p:spPr>
        <p:txBody>
          <a:bodyPr/>
          <a:lstStyle/>
          <a:p>
            <a:pPr eaLnBrk="0" hangingPunct="0">
              <a:defRPr/>
            </a:pPr>
            <a:r>
              <a:rPr sz="1600" b="1" i="1" dirty="0">
                <a:latin typeface="+mn-lt"/>
                <a:ea typeface="+mn-ea"/>
              </a:rPr>
              <a:t>Asesoramiento sobre Seguridad y Salud</a:t>
            </a:r>
            <a:endParaRPr lang="es-ES" sz="1400" b="1" i="1" dirty="0">
              <a:latin typeface="+mn-lt"/>
              <a:ea typeface="+mn-ea"/>
            </a:endParaRPr>
          </a:p>
        </p:txBody>
      </p:sp>
      <p:pic>
        <p:nvPicPr>
          <p:cNvPr id="61448" name="Picture 10" descr="C:\Users\RODA\Desktop\imgs dol\ElecG5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4191000"/>
            <a:ext cx="2819400" cy="187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685800" y="381000"/>
            <a:ext cx="7772400" cy="838200"/>
          </a:xfrm>
        </p:spPr>
        <p:txBody>
          <a:bodyPr/>
          <a:lstStyle/>
          <a:p>
            <a:pPr eaLnBrk="1" hangingPunct="1">
              <a:defRPr/>
            </a:pPr>
            <a:r>
              <a:rPr lang="es-ES" smtClean="0">
                <a:ea typeface="ＭＳ Ｐゴシック" pitchFamily="34" charset="-128"/>
              </a:rPr>
              <a:t>Protección de sobreintensidad</a:t>
            </a:r>
          </a:p>
        </p:txBody>
      </p:sp>
      <p:sp>
        <p:nvSpPr>
          <p:cNvPr id="62467" name="Text Box 3"/>
          <p:cNvSpPr txBox="1">
            <a:spLocks noChangeArrowheads="1"/>
          </p:cNvSpPr>
          <p:nvPr/>
        </p:nvSpPr>
        <p:spPr bwMode="auto">
          <a:xfrm>
            <a:off x="381000" y="5791200"/>
            <a:ext cx="1295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r>
              <a:rPr lang="en-US" altLang="en-US" sz="2400">
                <a:solidFill>
                  <a:schemeClr val="bg1"/>
                </a:solidFill>
                <a:latin typeface="Times New Roman" pitchFamily="18" charset="0"/>
              </a:rPr>
              <a:t>1000 kV</a:t>
            </a:r>
          </a:p>
        </p:txBody>
      </p:sp>
      <p:sp>
        <p:nvSpPr>
          <p:cNvPr id="62468" name="Text Box 4"/>
          <p:cNvSpPr txBox="1">
            <a:spLocks noChangeArrowheads="1"/>
          </p:cNvSpPr>
          <p:nvPr/>
        </p:nvSpPr>
        <p:spPr bwMode="auto">
          <a:xfrm>
            <a:off x="762000" y="6248400"/>
            <a:ext cx="990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r>
              <a:rPr lang="en-US" altLang="en-US">
                <a:solidFill>
                  <a:schemeClr val="bg1"/>
                </a:solidFill>
                <a:latin typeface="Times New Roman" pitchFamily="18" charset="0"/>
              </a:rPr>
              <a:t>Danger</a:t>
            </a:r>
          </a:p>
        </p:txBody>
      </p:sp>
      <p:sp>
        <p:nvSpPr>
          <p:cNvPr id="62469" name="Rectangle 5"/>
          <p:cNvSpPr>
            <a:spLocks noGrp="1" noChangeArrowheads="1"/>
          </p:cNvSpPr>
          <p:nvPr>
            <p:ph type="body" idx="1"/>
          </p:nvPr>
        </p:nvSpPr>
        <p:spPr>
          <a:xfrm>
            <a:off x="457200" y="1600200"/>
            <a:ext cx="8229600" cy="4114800"/>
          </a:xfrm>
        </p:spPr>
        <p:txBody>
          <a:bodyPr/>
          <a:lstStyle/>
          <a:p>
            <a:pPr eaLnBrk="1" hangingPunct="1"/>
            <a:r>
              <a:rPr lang="es-ES" altLang="en-US" sz="2800" b="1" smtClean="0">
                <a:solidFill>
                  <a:schemeClr val="accent1"/>
                </a:solidFill>
              </a:rPr>
              <a:t>600 voltios o menos:</a:t>
            </a:r>
            <a:endParaRPr lang="es-ES" altLang="en-US" sz="2800" smtClean="0">
              <a:solidFill>
                <a:schemeClr val="accent1"/>
              </a:solidFill>
            </a:endParaRPr>
          </a:p>
          <a:p>
            <a:pPr lvl="1" eaLnBrk="1" hangingPunct="1">
              <a:buClr>
                <a:schemeClr val="accent1"/>
              </a:buClr>
            </a:pPr>
            <a:r>
              <a:rPr lang="es-ES" altLang="en-US" sz="2400" smtClean="0"/>
              <a:t>Dispositivos de sobreintensidad fácilmente accesibles para todos los empleados </a:t>
            </a:r>
          </a:p>
          <a:p>
            <a:pPr lvl="1" eaLnBrk="1" hangingPunct="1">
              <a:buClr>
                <a:schemeClr val="accent1"/>
              </a:buClr>
            </a:pPr>
            <a:r>
              <a:rPr lang="es-ES" altLang="en-US" sz="2400" smtClean="0"/>
              <a:t>No pueden estar ubicados donde estén expuestos a daños físicos o cerca de material fácilmente inflamable</a:t>
            </a:r>
          </a:p>
          <a:p>
            <a:pPr lvl="1" eaLnBrk="1" hangingPunct="1">
              <a:buClr>
                <a:schemeClr val="accent1"/>
              </a:buClr>
            </a:pPr>
            <a:r>
              <a:rPr lang="es-ES" altLang="en-US" sz="2400" smtClean="0"/>
              <a:t>Fusibles y disyuntores ubicados o protegidos de manera que los empleados no puedan quemarse ni lastimarse con su funcionamiento</a:t>
            </a:r>
            <a:endParaRPr lang="es-ES" altLang="en-US" smtClean="0">
              <a:latin typeface="Arial" pitchFamily="34" charset="0"/>
            </a:endParaRPr>
          </a:p>
        </p:txBody>
      </p:sp>
      <p:sp>
        <p:nvSpPr>
          <p:cNvPr id="62470" name="Text Box 6"/>
          <p:cNvSpPr txBox="1">
            <a:spLocks noChangeArrowheads="1"/>
          </p:cNvSpPr>
          <p:nvPr/>
        </p:nvSpPr>
        <p:spPr bwMode="auto">
          <a:xfrm>
            <a:off x="5562600" y="6172200"/>
            <a:ext cx="1447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spcBef>
                <a:spcPct val="30000"/>
              </a:spcBef>
            </a:pPr>
            <a:r>
              <a:rPr lang="en-US" altLang="en-US" b="1">
                <a:solidFill>
                  <a:schemeClr val="accent1"/>
                </a:solidFill>
              </a:rPr>
              <a:t>1910.304(f)</a:t>
            </a:r>
          </a:p>
        </p:txBody>
      </p:sp>
      <p:sp>
        <p:nvSpPr>
          <p:cNvPr id="4" name="Date Placeholder 1"/>
          <p:cNvSpPr txBox="1">
            <a:spLocks noGrp="1"/>
          </p:cNvSpPr>
          <p:nvPr/>
        </p:nvSpPr>
        <p:spPr bwMode="auto">
          <a:xfrm>
            <a:off x="533400" y="6042025"/>
            <a:ext cx="2743200" cy="457200"/>
          </a:xfrm>
          <a:prstGeom prst="rect">
            <a:avLst/>
          </a:prstGeom>
          <a:noFill/>
          <a:extLst/>
        </p:spPr>
        <p:txBody>
          <a:bodyPr/>
          <a:lstStyle/>
          <a:p>
            <a:pPr eaLnBrk="0" hangingPunct="0">
              <a:defRPr/>
            </a:pPr>
            <a:r>
              <a:rPr sz="1600" b="1" i="1" dirty="0">
                <a:latin typeface="+mn-lt"/>
                <a:ea typeface="+mn-ea"/>
              </a:rPr>
              <a:t>Asesoramiento sobre Seguridad y Salud</a:t>
            </a:r>
            <a:endParaRPr lang="es-ES" sz="1400" b="1" i="1" dirty="0">
              <a:latin typeface="+mn-lt"/>
              <a:ea typeface="+mn-ea"/>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685800" y="304800"/>
            <a:ext cx="7772400" cy="914400"/>
          </a:xfrm>
        </p:spPr>
        <p:txBody>
          <a:bodyPr/>
          <a:lstStyle/>
          <a:p>
            <a:pPr eaLnBrk="1" hangingPunct="1">
              <a:defRPr/>
            </a:pPr>
            <a:r>
              <a:rPr lang="es-ES">
                <a:ea typeface="ＭＳ Ｐゴシック" charset="0"/>
              </a:rPr>
              <a:t>Disyuntores</a:t>
            </a:r>
          </a:p>
        </p:txBody>
      </p:sp>
      <p:sp>
        <p:nvSpPr>
          <p:cNvPr id="63491" name="Text Box 3"/>
          <p:cNvSpPr txBox="1">
            <a:spLocks noChangeArrowheads="1"/>
          </p:cNvSpPr>
          <p:nvPr/>
        </p:nvSpPr>
        <p:spPr bwMode="auto">
          <a:xfrm>
            <a:off x="381000" y="5791200"/>
            <a:ext cx="1295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r>
              <a:rPr lang="en-US" altLang="en-US" sz="2400">
                <a:solidFill>
                  <a:schemeClr val="bg1"/>
                </a:solidFill>
                <a:latin typeface="Times New Roman" pitchFamily="18" charset="0"/>
              </a:rPr>
              <a:t>1000 kV</a:t>
            </a:r>
          </a:p>
        </p:txBody>
      </p:sp>
      <p:sp>
        <p:nvSpPr>
          <p:cNvPr id="63492" name="Text Box 4"/>
          <p:cNvSpPr txBox="1">
            <a:spLocks noChangeArrowheads="1"/>
          </p:cNvSpPr>
          <p:nvPr/>
        </p:nvSpPr>
        <p:spPr bwMode="auto">
          <a:xfrm>
            <a:off x="762000" y="6248400"/>
            <a:ext cx="990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r>
              <a:rPr lang="en-US" altLang="en-US">
                <a:solidFill>
                  <a:schemeClr val="bg1"/>
                </a:solidFill>
                <a:latin typeface="Times New Roman" pitchFamily="18" charset="0"/>
              </a:rPr>
              <a:t>Danger</a:t>
            </a:r>
          </a:p>
        </p:txBody>
      </p:sp>
      <p:sp>
        <p:nvSpPr>
          <p:cNvPr id="63493" name="Rectangle 5"/>
          <p:cNvSpPr>
            <a:spLocks noGrp="1" noChangeArrowheads="1"/>
          </p:cNvSpPr>
          <p:nvPr>
            <p:ph type="body" idx="1"/>
          </p:nvPr>
        </p:nvSpPr>
        <p:spPr>
          <a:xfrm>
            <a:off x="381000" y="1203325"/>
            <a:ext cx="8077200" cy="4114800"/>
          </a:xfrm>
        </p:spPr>
        <p:txBody>
          <a:bodyPr/>
          <a:lstStyle/>
          <a:p>
            <a:pPr eaLnBrk="1" hangingPunct="1">
              <a:lnSpc>
                <a:spcPct val="150000"/>
              </a:lnSpc>
              <a:buClr>
                <a:schemeClr val="accent1"/>
              </a:buClr>
            </a:pPr>
            <a:r>
              <a:rPr lang="es-ES" altLang="en-US" sz="3000" smtClean="0"/>
              <a:t>Los disyuntores claramente indicarán si están en posición abierta (apagados) o cerrada (encendidos)</a:t>
            </a:r>
            <a:r>
              <a:rPr lang="es-ES" altLang="en-US" smtClean="0"/>
              <a:t> </a:t>
            </a:r>
          </a:p>
        </p:txBody>
      </p:sp>
      <p:pic>
        <p:nvPicPr>
          <p:cNvPr id="63494" name="Picture 6" descr="MVC-039S"/>
          <p:cNvPicPr>
            <a:picLocks noChangeAspect="1" noChangeArrowheads="1"/>
          </p:cNvPicPr>
          <p:nvPr/>
        </p:nvPicPr>
        <p:blipFill>
          <a:blip r:embed="rId3">
            <a:lum bright="36000"/>
            <a:extLst>
              <a:ext uri="{28A0092B-C50C-407E-A947-70E740481C1C}">
                <a14:useLocalDpi xmlns:a14="http://schemas.microsoft.com/office/drawing/2010/main" val="0"/>
              </a:ext>
            </a:extLst>
          </a:blip>
          <a:srcRect/>
          <a:stretch>
            <a:fillRect/>
          </a:stretch>
        </p:blipFill>
        <p:spPr bwMode="auto">
          <a:xfrm>
            <a:off x="2667000" y="3390900"/>
            <a:ext cx="38100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5" name="Text Box 7"/>
          <p:cNvSpPr txBox="1">
            <a:spLocks noChangeArrowheads="1"/>
          </p:cNvSpPr>
          <p:nvPr/>
        </p:nvSpPr>
        <p:spPr bwMode="auto">
          <a:xfrm>
            <a:off x="6553200" y="5638800"/>
            <a:ext cx="2133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spcBef>
                <a:spcPct val="30000"/>
              </a:spcBef>
            </a:pPr>
            <a:r>
              <a:rPr lang="en-US" altLang="en-US" b="1">
                <a:solidFill>
                  <a:schemeClr val="accent1"/>
                </a:solidFill>
              </a:rPr>
              <a:t>1910.304(f)(1)(vi)</a:t>
            </a:r>
          </a:p>
        </p:txBody>
      </p:sp>
      <p:sp>
        <p:nvSpPr>
          <p:cNvPr id="4" name="Date Placeholder 1"/>
          <p:cNvSpPr txBox="1">
            <a:spLocks noGrp="1"/>
          </p:cNvSpPr>
          <p:nvPr/>
        </p:nvSpPr>
        <p:spPr bwMode="auto">
          <a:xfrm>
            <a:off x="533400" y="6042025"/>
            <a:ext cx="2743200" cy="457200"/>
          </a:xfrm>
          <a:prstGeom prst="rect">
            <a:avLst/>
          </a:prstGeom>
          <a:noFill/>
          <a:extLst/>
        </p:spPr>
        <p:txBody>
          <a:bodyPr/>
          <a:lstStyle/>
          <a:p>
            <a:pPr eaLnBrk="0" hangingPunct="0">
              <a:defRPr/>
            </a:pPr>
            <a:r>
              <a:rPr sz="1600" b="1" i="1" dirty="0">
                <a:latin typeface="+mn-lt"/>
                <a:ea typeface="+mn-ea"/>
              </a:rPr>
              <a:t>Asesoramiento sobre Seguridad y Salud</a:t>
            </a:r>
            <a:endParaRPr lang="es-ES" sz="1400" b="1" i="1" dirty="0">
              <a:latin typeface="+mn-lt"/>
              <a:ea typeface="+mn-ea"/>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685800" y="381000"/>
            <a:ext cx="7772400" cy="762000"/>
          </a:xfrm>
        </p:spPr>
        <p:txBody>
          <a:bodyPr/>
          <a:lstStyle/>
          <a:p>
            <a:pPr eaLnBrk="1" hangingPunct="1">
              <a:defRPr/>
            </a:pPr>
            <a:r>
              <a:rPr lang="es-ES" smtClean="0">
                <a:ea typeface="ＭＳ Ｐゴシック" pitchFamily="34" charset="-128"/>
              </a:rPr>
              <a:t>Conexión a tierra</a:t>
            </a:r>
          </a:p>
        </p:txBody>
      </p:sp>
      <p:sp>
        <p:nvSpPr>
          <p:cNvPr id="64515" name="Rectangle 3"/>
          <p:cNvSpPr>
            <a:spLocks noGrp="1" noChangeArrowheads="1"/>
          </p:cNvSpPr>
          <p:nvPr>
            <p:ph type="body" idx="1"/>
          </p:nvPr>
        </p:nvSpPr>
        <p:spPr>
          <a:xfrm>
            <a:off x="533400" y="1905000"/>
            <a:ext cx="4495800" cy="4114800"/>
          </a:xfrm>
        </p:spPr>
        <p:txBody>
          <a:bodyPr/>
          <a:lstStyle/>
          <a:p>
            <a:pPr eaLnBrk="1" hangingPunct="1">
              <a:buClr>
                <a:schemeClr val="accent1"/>
              </a:buClr>
            </a:pPr>
            <a:r>
              <a:rPr lang="es-ES" altLang="en-US" sz="2800" smtClean="0"/>
              <a:t>El recorrido a tierra de los circuitos, los equipos y los gabinetes debe ser permanente y continuo</a:t>
            </a:r>
          </a:p>
          <a:p>
            <a:pPr eaLnBrk="1" hangingPunct="1">
              <a:buClr>
                <a:schemeClr val="accent1"/>
              </a:buClr>
            </a:pPr>
            <a:r>
              <a:rPr lang="es-ES" altLang="en-US" sz="2800" smtClean="0"/>
              <a:t>La infracción que se observa aquí es que falta una clavija de conexión a tierra en una extensión</a:t>
            </a:r>
          </a:p>
        </p:txBody>
      </p:sp>
      <p:graphicFrame>
        <p:nvGraphicFramePr>
          <p:cNvPr id="64516" name="Object 37"/>
          <p:cNvGraphicFramePr>
            <a:graphicFrameLocks noChangeAspect="1"/>
          </p:cNvGraphicFramePr>
          <p:nvPr/>
        </p:nvGraphicFramePr>
        <p:xfrm>
          <a:off x="5905500" y="2057400"/>
          <a:ext cx="2400300" cy="3429000"/>
        </p:xfrm>
        <a:graphic>
          <a:graphicData uri="http://schemas.openxmlformats.org/presentationml/2006/ole">
            <mc:AlternateContent xmlns:mc="http://schemas.openxmlformats.org/markup-compatibility/2006">
              <mc:Choice xmlns:v="urn:schemas-microsoft-com:vml" Requires="v">
                <p:oleObj spid="_x0000_s64519" name="Document" r:id="rId4" imgW="5705640" imgH="4381560" progId="">
                  <p:embed/>
                </p:oleObj>
              </mc:Choice>
              <mc:Fallback>
                <p:oleObj name="Document" r:id="rId4" imgW="5705640" imgH="4381560" progId="">
                  <p:embed/>
                  <p:pic>
                    <p:nvPicPr>
                      <p:cNvPr id="0" name="Object 37"/>
                      <p:cNvPicPr>
                        <a:picLocks noChangeAspect="1" noChangeArrowheads="1"/>
                      </p:cNvPicPr>
                      <p:nvPr/>
                    </p:nvPicPr>
                    <p:blipFill>
                      <a:blip r:embed="rId5">
                        <a:extLst>
                          <a:ext uri="{28A0092B-C50C-407E-A947-70E740481C1C}">
                            <a14:useLocalDpi xmlns:a14="http://schemas.microsoft.com/office/drawing/2010/main" val="0"/>
                          </a:ext>
                        </a:extLst>
                      </a:blip>
                      <a:srcRect l="18115" t="17821" r="37732"/>
                      <a:stretch>
                        <a:fillRect/>
                      </a:stretch>
                    </p:blipFill>
                    <p:spPr bwMode="auto">
                      <a:xfrm>
                        <a:off x="5905500" y="2057400"/>
                        <a:ext cx="24003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
        <p:nvSpPr>
          <p:cNvPr id="64517" name="Text Box 5"/>
          <p:cNvSpPr txBox="1">
            <a:spLocks noChangeArrowheads="1"/>
          </p:cNvSpPr>
          <p:nvPr/>
        </p:nvSpPr>
        <p:spPr bwMode="auto">
          <a:xfrm>
            <a:off x="5181600" y="6172200"/>
            <a:ext cx="1828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spcBef>
                <a:spcPct val="30000"/>
              </a:spcBef>
            </a:pPr>
            <a:r>
              <a:rPr lang="en-US" altLang="en-US" b="1">
                <a:solidFill>
                  <a:schemeClr val="accent1"/>
                </a:solidFill>
              </a:rPr>
              <a:t>1910.304(g)(5)</a:t>
            </a:r>
          </a:p>
        </p:txBody>
      </p:sp>
      <p:sp>
        <p:nvSpPr>
          <p:cNvPr id="4" name="Date Placeholder 1"/>
          <p:cNvSpPr txBox="1">
            <a:spLocks noGrp="1"/>
          </p:cNvSpPr>
          <p:nvPr/>
        </p:nvSpPr>
        <p:spPr bwMode="auto">
          <a:xfrm>
            <a:off x="533400" y="6042025"/>
            <a:ext cx="2743200" cy="457200"/>
          </a:xfrm>
          <a:prstGeom prst="rect">
            <a:avLst/>
          </a:prstGeom>
          <a:noFill/>
          <a:extLst/>
        </p:spPr>
        <p:txBody>
          <a:bodyPr/>
          <a:lstStyle/>
          <a:p>
            <a:pPr eaLnBrk="0" hangingPunct="0">
              <a:defRPr/>
            </a:pPr>
            <a:r>
              <a:rPr sz="1600" b="1" i="1" dirty="0">
                <a:latin typeface="+mn-lt"/>
                <a:ea typeface="+mn-ea"/>
              </a:rPr>
              <a:t>Asesoramiento sobre Seguridad y Salud</a:t>
            </a:r>
            <a:endParaRPr lang="es-ES" sz="1400" b="1" i="1" dirty="0">
              <a:latin typeface="+mn-lt"/>
              <a:ea typeface="+mn-ea"/>
            </a:endParaRPr>
          </a:p>
        </p:txBody>
      </p:sp>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609600" y="381000"/>
            <a:ext cx="7848600" cy="762000"/>
          </a:xfrm>
        </p:spPr>
        <p:txBody>
          <a:bodyPr/>
          <a:lstStyle/>
          <a:p>
            <a:pPr eaLnBrk="1" hangingPunct="1">
              <a:defRPr/>
            </a:pPr>
            <a:r>
              <a:rPr lang="es-ES" smtClean="0">
                <a:ea typeface="ＭＳ Ｐゴシック" pitchFamily="34" charset="-128"/>
              </a:rPr>
              <a:t>Conexión a tierra</a:t>
            </a:r>
          </a:p>
        </p:txBody>
      </p:sp>
      <p:sp>
        <p:nvSpPr>
          <p:cNvPr id="137218" name="Rectangle 3"/>
          <p:cNvSpPr>
            <a:spLocks noGrp="1" noChangeArrowheads="1"/>
          </p:cNvSpPr>
          <p:nvPr>
            <p:ph type="body" idx="1"/>
          </p:nvPr>
        </p:nvSpPr>
        <p:spPr>
          <a:xfrm>
            <a:off x="609600" y="873125"/>
            <a:ext cx="7696200" cy="3429000"/>
          </a:xfrm>
        </p:spPr>
        <p:txBody>
          <a:bodyPr/>
          <a:lstStyle/>
          <a:p>
            <a:pPr eaLnBrk="1" hangingPunct="1">
              <a:lnSpc>
                <a:spcPct val="130000"/>
              </a:lnSpc>
              <a:buClr>
                <a:schemeClr val="accent1"/>
              </a:buClr>
              <a:defRPr/>
            </a:pPr>
            <a:r>
              <a:rPr lang="es-ES" dirty="0" smtClean="0">
                <a:ea typeface="ＭＳ Ｐゴシック" pitchFamily="34" charset="-128"/>
              </a:rPr>
              <a:t>Se necesita para proteger a los empleados:</a:t>
            </a:r>
          </a:p>
          <a:p>
            <a:pPr lvl="1" eaLnBrk="1" hangingPunct="1">
              <a:lnSpc>
                <a:spcPct val="130000"/>
              </a:lnSpc>
              <a:buClr>
                <a:schemeClr val="accent1"/>
              </a:buClr>
              <a:defRPr/>
            </a:pPr>
            <a:r>
              <a:rPr lang="es-ES" sz="3200" dirty="0">
                <a:ea typeface="ＭＳ Ｐゴシック" pitchFamily="34" charset="-128"/>
                <a:cs typeface="+mn-cs"/>
              </a:rPr>
              <a:t>De descarga</a:t>
            </a:r>
          </a:p>
          <a:p>
            <a:pPr lvl="1" eaLnBrk="1" hangingPunct="1">
              <a:lnSpc>
                <a:spcPct val="130000"/>
              </a:lnSpc>
              <a:buClr>
                <a:schemeClr val="accent1"/>
              </a:buClr>
              <a:defRPr/>
            </a:pPr>
            <a:r>
              <a:rPr lang="es-ES" sz="3200" dirty="0">
                <a:ea typeface="ＭＳ Ｐゴシック" pitchFamily="34" charset="-128"/>
                <a:cs typeface="+mn-cs"/>
              </a:rPr>
              <a:t>Contra incendios</a:t>
            </a:r>
          </a:p>
          <a:p>
            <a:pPr lvl="1" eaLnBrk="1" hangingPunct="1">
              <a:lnSpc>
                <a:spcPct val="130000"/>
              </a:lnSpc>
              <a:buClr>
                <a:schemeClr val="accent1"/>
              </a:buClr>
              <a:defRPr/>
            </a:pPr>
            <a:r>
              <a:rPr lang="es-ES" dirty="0" smtClean="0">
                <a:ea typeface="ＭＳ Ｐゴシック" pitchFamily="34" charset="-128"/>
              </a:rPr>
              <a:t>Proteger los equipos de daños</a:t>
            </a:r>
          </a:p>
        </p:txBody>
      </p:sp>
      <p:graphicFrame>
        <p:nvGraphicFramePr>
          <p:cNvPr id="65540" name="Object 36"/>
          <p:cNvGraphicFramePr>
            <a:graphicFrameLocks noChangeAspect="1"/>
          </p:cNvGraphicFramePr>
          <p:nvPr/>
        </p:nvGraphicFramePr>
        <p:xfrm>
          <a:off x="3048000" y="4164013"/>
          <a:ext cx="3121025" cy="2389187"/>
        </p:xfrm>
        <a:graphic>
          <a:graphicData uri="http://schemas.openxmlformats.org/presentationml/2006/ole">
            <mc:AlternateContent xmlns:mc="http://schemas.openxmlformats.org/markup-compatibility/2006">
              <mc:Choice xmlns:v="urn:schemas-microsoft-com:vml" Requires="v">
                <p:oleObj spid="_x0000_s65542" name="Clip" r:id="rId4" imgW="1206500" imgH="927100" progId="">
                  <p:embed/>
                </p:oleObj>
              </mc:Choice>
              <mc:Fallback>
                <p:oleObj name="Clip" r:id="rId4" imgW="1206500" imgH="927100" progId="">
                  <p:embed/>
                  <p:pic>
                    <p:nvPicPr>
                      <p:cNvPr id="0" name="Object 3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0" y="4164013"/>
                        <a:ext cx="3121025" cy="23891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4" name="Date Placeholder 1"/>
          <p:cNvSpPr txBox="1">
            <a:spLocks noGrp="1"/>
          </p:cNvSpPr>
          <p:nvPr/>
        </p:nvSpPr>
        <p:spPr bwMode="auto">
          <a:xfrm>
            <a:off x="533400" y="6042025"/>
            <a:ext cx="2743200" cy="457200"/>
          </a:xfrm>
          <a:prstGeom prst="rect">
            <a:avLst/>
          </a:prstGeom>
          <a:noFill/>
          <a:extLst/>
        </p:spPr>
        <p:txBody>
          <a:bodyPr/>
          <a:lstStyle/>
          <a:p>
            <a:pPr eaLnBrk="0" hangingPunct="0">
              <a:defRPr/>
            </a:pPr>
            <a:r>
              <a:rPr sz="1600" b="1" i="1" dirty="0">
                <a:latin typeface="+mn-lt"/>
                <a:ea typeface="+mn-ea"/>
              </a:rPr>
              <a:t>Asesoramiento sobre Seguridad y Salud</a:t>
            </a:r>
            <a:endParaRPr lang="es-ES" sz="1400" b="1" i="1" dirty="0">
              <a:latin typeface="+mn-lt"/>
              <a:ea typeface="+mn-ea"/>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685800" y="381000"/>
            <a:ext cx="7848600" cy="838200"/>
          </a:xfrm>
        </p:spPr>
        <p:txBody>
          <a:bodyPr/>
          <a:lstStyle/>
          <a:p>
            <a:pPr eaLnBrk="1" hangingPunct="1">
              <a:defRPr/>
            </a:pPr>
            <a:r>
              <a:rPr lang="es-ES" smtClean="0">
                <a:ea typeface="ＭＳ Ｐゴシック" pitchFamily="34" charset="-128"/>
              </a:rPr>
              <a:t>Conexión a tierra</a:t>
            </a:r>
          </a:p>
        </p:txBody>
      </p:sp>
      <p:sp>
        <p:nvSpPr>
          <p:cNvPr id="66563" name="AutoShape 3"/>
          <p:cNvSpPr>
            <a:spLocks noGrp="1" noChangeAspect="1" noChangeArrowheads="1"/>
          </p:cNvSpPr>
          <p:nvPr>
            <p:ph type="body" idx="1"/>
          </p:nvPr>
        </p:nvSpPr>
        <p:spPr>
          <a:xfrm>
            <a:off x="609600" y="1038225"/>
            <a:ext cx="8077200" cy="4114800"/>
          </a:xfrm>
        </p:spPr>
        <p:txBody>
          <a:bodyPr/>
          <a:lstStyle/>
          <a:p>
            <a:pPr eaLnBrk="1" hangingPunct="1">
              <a:lnSpc>
                <a:spcPct val="130000"/>
              </a:lnSpc>
              <a:buClr>
                <a:schemeClr val="accent1"/>
              </a:buClr>
            </a:pPr>
            <a:r>
              <a:rPr lang="es-ES" altLang="en-US" sz="3400" smtClean="0"/>
              <a:t>Existen dos tipos de conexión a tierra:</a:t>
            </a:r>
          </a:p>
          <a:p>
            <a:pPr lvl="1" eaLnBrk="1" hangingPunct="1">
              <a:lnSpc>
                <a:spcPct val="130000"/>
              </a:lnSpc>
              <a:buClr>
                <a:schemeClr val="accent1"/>
              </a:buClr>
            </a:pPr>
            <a:r>
              <a:rPr lang="es-ES" altLang="en-US" sz="3000" smtClean="0"/>
              <a:t>Conexión a tierra del sistema o de circuito eléctrico</a:t>
            </a:r>
          </a:p>
          <a:p>
            <a:pPr lvl="1" eaLnBrk="1" hangingPunct="1">
              <a:lnSpc>
                <a:spcPct val="130000"/>
              </a:lnSpc>
              <a:buClr>
                <a:schemeClr val="accent1"/>
              </a:buClr>
            </a:pPr>
            <a:r>
              <a:rPr lang="es-ES" altLang="en-US" sz="3000" smtClean="0"/>
              <a:t>Conexión a tierra de equipos eléctricos</a:t>
            </a:r>
          </a:p>
        </p:txBody>
      </p:sp>
      <p:graphicFrame>
        <p:nvGraphicFramePr>
          <p:cNvPr id="66564" name="Object 68"/>
          <p:cNvGraphicFramePr>
            <a:graphicFrameLocks noChangeAspect="1"/>
          </p:cNvGraphicFramePr>
          <p:nvPr/>
        </p:nvGraphicFramePr>
        <p:xfrm>
          <a:off x="1295400" y="3833813"/>
          <a:ext cx="2514600" cy="2338387"/>
        </p:xfrm>
        <a:graphic>
          <a:graphicData uri="http://schemas.openxmlformats.org/presentationml/2006/ole">
            <mc:AlternateContent xmlns:mc="http://schemas.openxmlformats.org/markup-compatibility/2006">
              <mc:Choice xmlns:v="urn:schemas-microsoft-com:vml" Requires="v">
                <p:oleObj spid="_x0000_s66567" name="Clip" r:id="rId4" imgW="952633" imgH="885949" progId="">
                  <p:embed/>
                </p:oleObj>
              </mc:Choice>
              <mc:Fallback>
                <p:oleObj name="Clip" r:id="rId4" imgW="952633" imgH="885949" progId="">
                  <p:embed/>
                  <p:pic>
                    <p:nvPicPr>
                      <p:cNvPr id="0" name="Object 6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3833813"/>
                        <a:ext cx="2514600" cy="23383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aphicFrame>
        <p:nvGraphicFramePr>
          <p:cNvPr id="66565" name="Object 69"/>
          <p:cNvGraphicFramePr>
            <a:graphicFrameLocks noChangeAspect="1"/>
          </p:cNvGraphicFramePr>
          <p:nvPr/>
        </p:nvGraphicFramePr>
        <p:xfrm>
          <a:off x="5689600" y="3867150"/>
          <a:ext cx="2235200" cy="2305050"/>
        </p:xfrm>
        <a:graphic>
          <a:graphicData uri="http://schemas.openxmlformats.org/presentationml/2006/ole">
            <mc:AlternateContent xmlns:mc="http://schemas.openxmlformats.org/markup-compatibility/2006">
              <mc:Choice xmlns:v="urn:schemas-microsoft-com:vml" Requires="v">
                <p:oleObj spid="_x0000_s66568" name="Clip" r:id="rId6" imgW="923810" imgH="952633" progId="">
                  <p:embed/>
                </p:oleObj>
              </mc:Choice>
              <mc:Fallback>
                <p:oleObj name="Clip" r:id="rId6" imgW="923810" imgH="952633" progId="">
                  <p:embed/>
                  <p:pic>
                    <p:nvPicPr>
                      <p:cNvPr id="0" name="Object 6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89600" y="3867150"/>
                        <a:ext cx="2235200" cy="2305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4" name="Date Placeholder 1"/>
          <p:cNvSpPr txBox="1">
            <a:spLocks noGrp="1"/>
          </p:cNvSpPr>
          <p:nvPr/>
        </p:nvSpPr>
        <p:spPr bwMode="auto">
          <a:xfrm>
            <a:off x="533400" y="6042025"/>
            <a:ext cx="2743200" cy="457200"/>
          </a:xfrm>
          <a:prstGeom prst="rect">
            <a:avLst/>
          </a:prstGeom>
          <a:noFill/>
          <a:extLst/>
        </p:spPr>
        <p:txBody>
          <a:bodyPr/>
          <a:lstStyle/>
          <a:p>
            <a:pPr eaLnBrk="0" hangingPunct="0">
              <a:defRPr/>
            </a:pPr>
            <a:r>
              <a:rPr sz="1600" b="1" i="1" dirty="0">
                <a:latin typeface="+mn-lt"/>
                <a:ea typeface="+mn-ea"/>
              </a:rPr>
              <a:t>Asesoramiento sobre Seguridad y Salud</a:t>
            </a:r>
            <a:endParaRPr lang="es-ES" sz="1400" b="1" i="1" dirty="0">
              <a:latin typeface="+mn-lt"/>
              <a:ea typeface="+mn-ea"/>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152400" y="466725"/>
            <a:ext cx="8991600" cy="838200"/>
          </a:xfrm>
        </p:spPr>
        <p:txBody>
          <a:bodyPr/>
          <a:lstStyle/>
          <a:p>
            <a:pPr eaLnBrk="1" hangingPunct="1">
              <a:defRPr/>
            </a:pPr>
            <a:r>
              <a:rPr lang="es-ES" smtClean="0">
                <a:ea typeface="ＭＳ Ｐゴシック" pitchFamily="34" charset="-128"/>
              </a:rPr>
              <a:t>Conexión a tierra de equipos eléctricos</a:t>
            </a:r>
          </a:p>
        </p:txBody>
      </p:sp>
      <p:sp>
        <p:nvSpPr>
          <p:cNvPr id="67587" name="Rectangle 3"/>
          <p:cNvSpPr>
            <a:spLocks noGrp="1" noChangeArrowheads="1"/>
          </p:cNvSpPr>
          <p:nvPr>
            <p:ph type="body" idx="1"/>
          </p:nvPr>
        </p:nvSpPr>
        <p:spPr>
          <a:xfrm>
            <a:off x="457200" y="1219200"/>
            <a:ext cx="7620000" cy="4800600"/>
          </a:xfrm>
        </p:spPr>
        <p:txBody>
          <a:bodyPr/>
          <a:lstStyle/>
          <a:p>
            <a:pPr eaLnBrk="1" hangingPunct="1">
              <a:lnSpc>
                <a:spcPct val="150000"/>
              </a:lnSpc>
              <a:buClr>
                <a:schemeClr val="accent1"/>
              </a:buClr>
            </a:pPr>
            <a:r>
              <a:rPr lang="es-ES" altLang="en-US" sz="2800" smtClean="0"/>
              <a:t>Un conductor del circuito está               intencionalmente conectado a tierra</a:t>
            </a:r>
          </a:p>
          <a:p>
            <a:pPr eaLnBrk="1" hangingPunct="1">
              <a:lnSpc>
                <a:spcPct val="150000"/>
              </a:lnSpc>
              <a:buClr>
                <a:schemeClr val="accent1"/>
              </a:buClr>
            </a:pPr>
            <a:r>
              <a:rPr lang="es-ES" altLang="en-US" sz="2800" smtClean="0"/>
              <a:t>Protege el circuito de rayos u otro contacto de alta tensión</a:t>
            </a:r>
          </a:p>
          <a:p>
            <a:pPr eaLnBrk="1" hangingPunct="1">
              <a:lnSpc>
                <a:spcPct val="150000"/>
              </a:lnSpc>
              <a:buClr>
                <a:schemeClr val="accent1"/>
              </a:buClr>
            </a:pPr>
            <a:r>
              <a:rPr lang="es-ES" altLang="en-US" sz="2800" smtClean="0"/>
              <a:t>Estabiliza la tensión del sistema para que los “niveles de tensión previstos” no se excedan bajo condiciones normales </a:t>
            </a:r>
          </a:p>
        </p:txBody>
      </p:sp>
      <p:graphicFrame>
        <p:nvGraphicFramePr>
          <p:cNvPr id="67588" name="Object 36"/>
          <p:cNvGraphicFramePr>
            <a:graphicFrameLocks noChangeAspect="1"/>
          </p:cNvGraphicFramePr>
          <p:nvPr/>
        </p:nvGraphicFramePr>
        <p:xfrm>
          <a:off x="6781800" y="1066800"/>
          <a:ext cx="1866900" cy="1751013"/>
        </p:xfrm>
        <a:graphic>
          <a:graphicData uri="http://schemas.openxmlformats.org/presentationml/2006/ole">
            <mc:AlternateContent xmlns:mc="http://schemas.openxmlformats.org/markup-compatibility/2006">
              <mc:Choice xmlns:v="urn:schemas-microsoft-com:vml" Requires="v">
                <p:oleObj spid="_x0000_s67590" name="Clip" r:id="rId4" imgW="1867205" imgH="1751076" progId="">
                  <p:embed/>
                </p:oleObj>
              </mc:Choice>
              <mc:Fallback>
                <p:oleObj name="Clip" r:id="rId4" imgW="1867205" imgH="1751076" progId="">
                  <p:embed/>
                  <p:pic>
                    <p:nvPicPr>
                      <p:cNvPr id="0" name="Object 3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1800" y="1066800"/>
                        <a:ext cx="1866900" cy="1751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4" name="Date Placeholder 1"/>
          <p:cNvSpPr txBox="1">
            <a:spLocks noGrp="1"/>
          </p:cNvSpPr>
          <p:nvPr/>
        </p:nvSpPr>
        <p:spPr bwMode="auto">
          <a:xfrm>
            <a:off x="533400" y="6042025"/>
            <a:ext cx="2743200" cy="457200"/>
          </a:xfrm>
          <a:prstGeom prst="rect">
            <a:avLst/>
          </a:prstGeom>
          <a:noFill/>
          <a:extLst/>
        </p:spPr>
        <p:txBody>
          <a:bodyPr/>
          <a:lstStyle/>
          <a:p>
            <a:pPr eaLnBrk="0" hangingPunct="0">
              <a:defRPr/>
            </a:pPr>
            <a:r>
              <a:rPr sz="1600" b="1" i="1" dirty="0">
                <a:latin typeface="+mn-lt"/>
                <a:ea typeface="+mn-ea"/>
              </a:rPr>
              <a:t>Asesoramiento sobre Seguridad y Salud</a:t>
            </a:r>
            <a:endParaRPr lang="es-ES" sz="1400" b="1" i="1" dirty="0">
              <a:latin typeface="+mn-lt"/>
              <a:ea typeface="+mn-ea"/>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685800" y="304800"/>
            <a:ext cx="7772400" cy="838200"/>
          </a:xfrm>
        </p:spPr>
        <p:txBody>
          <a:bodyPr/>
          <a:lstStyle/>
          <a:p>
            <a:pPr eaLnBrk="1" hangingPunct="1">
              <a:defRPr/>
            </a:pPr>
            <a:r>
              <a:rPr lang="es-ES" smtClean="0">
                <a:ea typeface="ＭＳ Ｐゴシック" pitchFamily="34" charset="-128"/>
              </a:rPr>
              <a:t>Conexión a tierra de equipos</a:t>
            </a:r>
          </a:p>
        </p:txBody>
      </p:sp>
      <p:sp>
        <p:nvSpPr>
          <p:cNvPr id="68611" name="Rectangle 3"/>
          <p:cNvSpPr>
            <a:spLocks noGrp="1" noChangeArrowheads="1"/>
          </p:cNvSpPr>
          <p:nvPr>
            <p:ph type="body" idx="1"/>
          </p:nvPr>
        </p:nvSpPr>
        <p:spPr>
          <a:xfrm>
            <a:off x="381000" y="1371600"/>
            <a:ext cx="8229600" cy="4800600"/>
          </a:xfrm>
        </p:spPr>
        <p:txBody>
          <a:bodyPr/>
          <a:lstStyle/>
          <a:p>
            <a:pPr eaLnBrk="1" hangingPunct="1">
              <a:buClr>
                <a:schemeClr val="accent1"/>
              </a:buClr>
            </a:pPr>
            <a:r>
              <a:rPr lang="es-ES" altLang="en-US" sz="2600" smtClean="0"/>
              <a:t>Todos los marcos y carcasas de metal de equipos tienen puesta a tierra por una conexión permanente</a:t>
            </a:r>
          </a:p>
          <a:p>
            <a:pPr eaLnBrk="1" hangingPunct="1">
              <a:lnSpc>
                <a:spcPct val="120000"/>
              </a:lnSpc>
              <a:buClr>
                <a:schemeClr val="accent1"/>
              </a:buClr>
            </a:pPr>
            <a:endParaRPr lang="es-ES" altLang="en-US" sz="2600" smtClean="0"/>
          </a:p>
          <a:p>
            <a:pPr eaLnBrk="1" hangingPunct="1">
              <a:lnSpc>
                <a:spcPct val="120000"/>
              </a:lnSpc>
              <a:buClr>
                <a:schemeClr val="accent1"/>
              </a:buClr>
            </a:pPr>
            <a:endParaRPr lang="es-ES" altLang="en-US" sz="2600" smtClean="0">
              <a:latin typeface="Arial" pitchFamily="34" charset="0"/>
            </a:endParaRPr>
          </a:p>
          <a:p>
            <a:pPr eaLnBrk="1" hangingPunct="1">
              <a:lnSpc>
                <a:spcPct val="120000"/>
              </a:lnSpc>
              <a:buClr>
                <a:schemeClr val="accent1"/>
              </a:buClr>
            </a:pPr>
            <a:endParaRPr lang="es-ES" altLang="en-US" sz="2600" smtClean="0">
              <a:latin typeface="Arial" pitchFamily="34" charset="0"/>
            </a:endParaRPr>
          </a:p>
          <a:p>
            <a:pPr eaLnBrk="1" hangingPunct="1">
              <a:lnSpc>
                <a:spcPct val="120000"/>
              </a:lnSpc>
              <a:buClr>
                <a:schemeClr val="accent1"/>
              </a:buClr>
            </a:pPr>
            <a:endParaRPr lang="es-ES" altLang="en-US" sz="2600" smtClean="0"/>
          </a:p>
          <a:p>
            <a:pPr eaLnBrk="1" hangingPunct="1">
              <a:lnSpc>
                <a:spcPct val="90000"/>
              </a:lnSpc>
              <a:buClr>
                <a:schemeClr val="accent1"/>
              </a:buClr>
            </a:pPr>
            <a:r>
              <a:rPr lang="es-ES" altLang="en-US" sz="2600" smtClean="0"/>
              <a:t>El conductor de conexión a tierra de equipos brinda un recorrido para evitar que una corriente con una falla peligrosa regrese a la conexión a tierra del sistema en la fuente de suministro en caso de producirse una falla.</a:t>
            </a:r>
          </a:p>
        </p:txBody>
      </p:sp>
      <p:graphicFrame>
        <p:nvGraphicFramePr>
          <p:cNvPr id="68612" name="Object 36"/>
          <p:cNvGraphicFramePr>
            <a:graphicFrameLocks noChangeAspect="1"/>
          </p:cNvGraphicFramePr>
          <p:nvPr/>
        </p:nvGraphicFramePr>
        <p:xfrm>
          <a:off x="3200400" y="2514600"/>
          <a:ext cx="2819400" cy="2101850"/>
        </p:xfrm>
        <a:graphic>
          <a:graphicData uri="http://schemas.openxmlformats.org/presentationml/2006/ole">
            <mc:AlternateContent xmlns:mc="http://schemas.openxmlformats.org/markup-compatibility/2006">
              <mc:Choice xmlns:v="urn:schemas-microsoft-com:vml" Requires="v">
                <p:oleObj spid="_x0000_s68614" name="Slide" r:id="rId4" imgW="4546600" imgH="3390900" progId="PowerPoint.Slide.8">
                  <p:embed/>
                </p:oleObj>
              </mc:Choice>
              <mc:Fallback>
                <p:oleObj name="Slide" r:id="rId4" imgW="4546600" imgH="3390900" progId="PowerPoint.Slide.8">
                  <p:embed/>
                  <p:pic>
                    <p:nvPicPr>
                      <p:cNvPr id="0" name="Object 3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0400" y="2514600"/>
                        <a:ext cx="2819400" cy="2101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
        <p:nvSpPr>
          <p:cNvPr id="4" name="Date Placeholder 1"/>
          <p:cNvSpPr txBox="1">
            <a:spLocks noGrp="1"/>
          </p:cNvSpPr>
          <p:nvPr/>
        </p:nvSpPr>
        <p:spPr bwMode="auto">
          <a:xfrm>
            <a:off x="533400" y="6042025"/>
            <a:ext cx="2743200" cy="457200"/>
          </a:xfrm>
          <a:prstGeom prst="rect">
            <a:avLst/>
          </a:prstGeom>
          <a:noFill/>
          <a:extLst/>
        </p:spPr>
        <p:txBody>
          <a:bodyPr/>
          <a:lstStyle/>
          <a:p>
            <a:pPr eaLnBrk="0" hangingPunct="0">
              <a:defRPr/>
            </a:pPr>
            <a:r>
              <a:rPr sz="1600" b="1" i="1" dirty="0">
                <a:latin typeface="+mn-lt"/>
                <a:ea typeface="+mn-ea"/>
              </a:rPr>
              <a:t>Asesoramiento sobre Seguridad y Salud</a:t>
            </a:r>
            <a:endParaRPr lang="es-ES" sz="1400" b="1" i="1" dirty="0">
              <a:latin typeface="+mn-lt"/>
              <a:ea typeface="+mn-ea"/>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685800" y="307975"/>
            <a:ext cx="7772400" cy="1144588"/>
          </a:xfrm>
        </p:spPr>
        <p:txBody>
          <a:bodyPr/>
          <a:lstStyle/>
          <a:p>
            <a:pPr eaLnBrk="1" hangingPunct="1">
              <a:defRPr/>
            </a:pPr>
            <a:r>
              <a:rPr lang="es-ES" smtClean="0">
                <a:ea typeface="ＭＳ Ｐゴシック" pitchFamily="34" charset="-128"/>
              </a:rPr>
              <a:t>Herramientas eléctricas manuales</a:t>
            </a:r>
          </a:p>
        </p:txBody>
      </p:sp>
      <p:sp>
        <p:nvSpPr>
          <p:cNvPr id="69635" name="Rectangle 3"/>
          <p:cNvSpPr>
            <a:spLocks noGrp="1" noChangeArrowheads="1"/>
          </p:cNvSpPr>
          <p:nvPr>
            <p:ph type="body" idx="1"/>
          </p:nvPr>
        </p:nvSpPr>
        <p:spPr>
          <a:xfrm>
            <a:off x="381000" y="1524000"/>
            <a:ext cx="5791200" cy="4114800"/>
          </a:xfrm>
        </p:spPr>
        <p:txBody>
          <a:bodyPr/>
          <a:lstStyle/>
          <a:p>
            <a:pPr eaLnBrk="1" hangingPunct="1">
              <a:lnSpc>
                <a:spcPct val="90000"/>
              </a:lnSpc>
              <a:buClr>
                <a:schemeClr val="accent1"/>
              </a:buClr>
            </a:pPr>
            <a:r>
              <a:rPr lang="es-ES" altLang="en-US" sz="2400" smtClean="0"/>
              <a:t>Las herramientas eléctricas manuales presentan un posible peligro porque tienen un excelente contacto constante con la mano</a:t>
            </a:r>
          </a:p>
          <a:p>
            <a:pPr eaLnBrk="1" hangingPunct="1">
              <a:lnSpc>
                <a:spcPct val="90000"/>
              </a:lnSpc>
              <a:buClr>
                <a:schemeClr val="accent1"/>
              </a:buClr>
            </a:pPr>
            <a:r>
              <a:rPr lang="es-ES" altLang="en-US" sz="2400" smtClean="0"/>
              <a:t>Para protegerse de una descarga, quemaduras y electrocución, las herramientas deben:</a:t>
            </a:r>
          </a:p>
          <a:p>
            <a:pPr lvl="1" eaLnBrk="1" hangingPunct="1">
              <a:lnSpc>
                <a:spcPct val="90000"/>
              </a:lnSpc>
              <a:buClr>
                <a:schemeClr val="accent1"/>
              </a:buClr>
            </a:pPr>
            <a:r>
              <a:rPr lang="es-ES" altLang="en-US" sz="2000" smtClean="0"/>
              <a:t>tener un cable que a su vez tenga tres cables con conexión a tierra y estar enchufado en un receptáculo con conexión a tierra o</a:t>
            </a:r>
          </a:p>
          <a:p>
            <a:pPr lvl="1" eaLnBrk="1" hangingPunct="1">
              <a:lnSpc>
                <a:spcPct val="90000"/>
              </a:lnSpc>
              <a:buClr>
                <a:schemeClr val="accent1"/>
              </a:buClr>
            </a:pPr>
            <a:r>
              <a:rPr lang="es-ES" altLang="en-US" sz="2000" smtClean="0"/>
              <a:t>tener doble aislamiento o</a:t>
            </a:r>
          </a:p>
          <a:p>
            <a:pPr lvl="1" eaLnBrk="1" hangingPunct="1">
              <a:lnSpc>
                <a:spcPct val="90000"/>
              </a:lnSpc>
              <a:buClr>
                <a:schemeClr val="accent1"/>
              </a:buClr>
            </a:pPr>
            <a:r>
              <a:rPr lang="es-ES" altLang="en-US" sz="2000" smtClean="0"/>
              <a:t>estar alimentadas por un transformador aislado de baja tensión</a:t>
            </a:r>
          </a:p>
        </p:txBody>
      </p:sp>
      <p:pic>
        <p:nvPicPr>
          <p:cNvPr id="69636" name="Picture 4" descr="pluginrecep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7813" y="1647825"/>
            <a:ext cx="1830387" cy="208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7" name="Text Box 5"/>
          <p:cNvSpPr txBox="1">
            <a:spLocks noChangeArrowheads="1"/>
          </p:cNvSpPr>
          <p:nvPr/>
        </p:nvSpPr>
        <p:spPr bwMode="auto">
          <a:xfrm>
            <a:off x="4495800" y="6172200"/>
            <a:ext cx="2667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spcBef>
                <a:spcPct val="50000"/>
              </a:spcBef>
            </a:pPr>
            <a:r>
              <a:rPr lang="en-US" altLang="en-US" b="1">
                <a:solidFill>
                  <a:schemeClr val="accent1"/>
                </a:solidFill>
              </a:rPr>
              <a:t>1910.304(g)(6)(vi)(C)</a:t>
            </a:r>
            <a:r>
              <a:rPr lang="en-US" altLang="en-US" b="1" i="1">
                <a:solidFill>
                  <a:schemeClr val="accent1"/>
                </a:solidFill>
              </a:rPr>
              <a:t>(3)</a:t>
            </a:r>
          </a:p>
        </p:txBody>
      </p:sp>
      <p:sp>
        <p:nvSpPr>
          <p:cNvPr id="4" name="Date Placeholder 1"/>
          <p:cNvSpPr txBox="1">
            <a:spLocks noGrp="1"/>
          </p:cNvSpPr>
          <p:nvPr/>
        </p:nvSpPr>
        <p:spPr bwMode="auto">
          <a:xfrm>
            <a:off x="533400" y="6042025"/>
            <a:ext cx="2743200" cy="457200"/>
          </a:xfrm>
          <a:prstGeom prst="rect">
            <a:avLst/>
          </a:prstGeom>
          <a:noFill/>
          <a:extLst/>
        </p:spPr>
        <p:txBody>
          <a:bodyPr/>
          <a:lstStyle/>
          <a:p>
            <a:pPr eaLnBrk="0" hangingPunct="0">
              <a:defRPr/>
            </a:pPr>
            <a:r>
              <a:rPr sz="1600" b="1" i="1" dirty="0">
                <a:latin typeface="+mn-lt"/>
                <a:ea typeface="+mn-ea"/>
              </a:rPr>
              <a:t>Asesoramiento sobre Seguridad y Salud</a:t>
            </a:r>
            <a:endParaRPr lang="es-ES" sz="1400" b="1" i="1" dirty="0">
              <a:latin typeface="+mn-lt"/>
              <a:ea typeface="+mn-ea"/>
            </a:endParaRPr>
          </a:p>
        </p:txBody>
      </p:sp>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1"/>
          <p:cNvSpPr txBox="1">
            <a:spLocks noGrp="1"/>
          </p:cNvSpPr>
          <p:nvPr/>
        </p:nvSpPr>
        <p:spPr bwMode="auto">
          <a:xfrm>
            <a:off x="546100" y="6273800"/>
            <a:ext cx="3733800" cy="457200"/>
          </a:xfrm>
          <a:prstGeom prst="rect">
            <a:avLst/>
          </a:prstGeom>
          <a:noFill/>
          <a:extLst/>
        </p:spPr>
        <p:txBody>
          <a:bodyPr/>
          <a:lstStyle/>
          <a:p>
            <a:pPr eaLnBrk="0" hangingPunct="0">
              <a:defRPr/>
            </a:pPr>
            <a:r>
              <a:rPr sz="1600" b="1" i="1" dirty="0">
                <a:latin typeface="+mn-lt"/>
                <a:ea typeface="+mn-ea"/>
              </a:rPr>
              <a:t>Asesoramiento sobre Seguridad y Salud</a:t>
            </a:r>
            <a:endParaRPr lang="es-ES" sz="1400" b="1" i="1" dirty="0">
              <a:latin typeface="+mn-lt"/>
              <a:ea typeface="+mn-ea"/>
            </a:endParaRPr>
          </a:p>
        </p:txBody>
      </p:sp>
      <p:pic>
        <p:nvPicPr>
          <p:cNvPr id="70659" name="Picture 5" descr="C:\Users\RODA\Desktop\imgs dol\ElecG6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914400"/>
            <a:ext cx="7086600" cy="476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ext Box 2"/>
          <p:cNvSpPr txBox="1">
            <a:spLocks noChangeArrowheads="1"/>
          </p:cNvSpPr>
          <p:nvPr/>
        </p:nvSpPr>
        <p:spPr bwMode="auto">
          <a:xfrm>
            <a:off x="533400" y="5486400"/>
            <a:ext cx="8001000" cy="7016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r>
              <a:rPr lang="es-ES" altLang="en-US" sz="2000" i="1">
                <a:latin typeface="Times New Roman" pitchFamily="18" charset="0"/>
              </a:rPr>
              <a:t>Nota: Los conductos y las carcasas de metal relacionadas adecuadamente conectados también pueden resultar un conductor con conexión a tierra.</a:t>
            </a:r>
          </a:p>
        </p:txBody>
      </p:sp>
      <p:sp>
        <p:nvSpPr>
          <p:cNvPr id="4" name="Date Placeholder 1"/>
          <p:cNvSpPr txBox="1">
            <a:spLocks noGrp="1"/>
          </p:cNvSpPr>
          <p:nvPr/>
        </p:nvSpPr>
        <p:spPr bwMode="auto">
          <a:xfrm>
            <a:off x="533400" y="6248400"/>
            <a:ext cx="3733800" cy="457200"/>
          </a:xfrm>
          <a:prstGeom prst="rect">
            <a:avLst/>
          </a:prstGeom>
          <a:noFill/>
          <a:extLst/>
        </p:spPr>
        <p:txBody>
          <a:bodyPr/>
          <a:lstStyle/>
          <a:p>
            <a:pPr eaLnBrk="0" hangingPunct="0">
              <a:defRPr/>
            </a:pPr>
            <a:r>
              <a:rPr sz="1600" b="1" i="1" dirty="0">
                <a:latin typeface="+mn-lt"/>
                <a:ea typeface="+mn-ea"/>
              </a:rPr>
              <a:t>Asesoramiento sobre Seguridad y Salud</a:t>
            </a:r>
            <a:endParaRPr lang="es-ES" sz="1400" b="1" i="1" dirty="0">
              <a:latin typeface="+mn-lt"/>
              <a:ea typeface="+mn-ea"/>
            </a:endParaRPr>
          </a:p>
        </p:txBody>
      </p:sp>
      <p:pic>
        <p:nvPicPr>
          <p:cNvPr id="71684" name="Picture 6" descr="C:\Users\RODA\Desktop\imgs dol\ElecG6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54138" y="914400"/>
            <a:ext cx="6359525"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685800" y="381000"/>
            <a:ext cx="7772400" cy="762000"/>
          </a:xfrm>
        </p:spPr>
        <p:txBody>
          <a:bodyPr lIns="92075" tIns="46038" rIns="92075" bIns="46038"/>
          <a:lstStyle/>
          <a:p>
            <a:pPr eaLnBrk="1" hangingPunct="1">
              <a:defRPr/>
            </a:pPr>
            <a:r>
              <a:rPr lang="es-ES" sz="4300" smtClean="0">
                <a:ea typeface="ＭＳ Ｐゴシック" pitchFamily="34" charset="-128"/>
              </a:rPr>
              <a:t>Protección de componentes vivos</a:t>
            </a:r>
          </a:p>
        </p:txBody>
      </p:sp>
      <p:sp>
        <p:nvSpPr>
          <p:cNvPr id="72707" name="Rectangle 3"/>
          <p:cNvSpPr>
            <a:spLocks noGrp="1" noChangeArrowheads="1"/>
          </p:cNvSpPr>
          <p:nvPr>
            <p:ph type="body" idx="1"/>
          </p:nvPr>
        </p:nvSpPr>
        <p:spPr>
          <a:xfrm>
            <a:off x="381000" y="1219200"/>
            <a:ext cx="5867400" cy="4876800"/>
          </a:xfrm>
        </p:spPr>
        <p:txBody>
          <a:bodyPr lIns="92075" tIns="46038" rIns="92075" bIns="46038"/>
          <a:lstStyle/>
          <a:p>
            <a:pPr eaLnBrk="1" hangingPunct="1">
              <a:buClr>
                <a:schemeClr val="accent1"/>
              </a:buClr>
            </a:pPr>
            <a:r>
              <a:rPr lang="es-ES" altLang="en-US" sz="2400" smtClean="0"/>
              <a:t>Se deben proteger los componentes vivos de equipos electrónicos que funcionan a 50 voltios o más del contacto accidental de las siguientes maneras: </a:t>
            </a:r>
          </a:p>
          <a:p>
            <a:pPr lvl="1" eaLnBrk="1" hangingPunct="1">
              <a:buClr>
                <a:schemeClr val="accent1"/>
              </a:buClr>
            </a:pPr>
            <a:r>
              <a:rPr lang="es-ES" altLang="en-US" sz="2200" smtClean="0"/>
              <a:t>gabinetes/paneles aprobados </a:t>
            </a:r>
          </a:p>
          <a:p>
            <a:pPr lvl="1" eaLnBrk="1" hangingPunct="1">
              <a:buClr>
                <a:schemeClr val="accent1"/>
              </a:buClr>
            </a:pPr>
            <a:r>
              <a:rPr lang="es-ES" altLang="en-US" sz="2200" smtClean="0"/>
              <a:t>Ubicación o tabiques permanentes que los hagan accesibles solo para personas calificadas</a:t>
            </a:r>
          </a:p>
          <a:p>
            <a:pPr lvl="1" eaLnBrk="1" hangingPunct="1">
              <a:buClr>
                <a:schemeClr val="accent1"/>
              </a:buClr>
            </a:pPr>
            <a:r>
              <a:rPr lang="es-ES" altLang="en-US" sz="2200" smtClean="0"/>
              <a:t>Elevación de 8 pies (2,44 m) o más por encima del piso o de la superficie de trabajo</a:t>
            </a:r>
          </a:p>
          <a:p>
            <a:pPr eaLnBrk="1" hangingPunct="1">
              <a:buClr>
                <a:schemeClr val="accent1"/>
              </a:buClr>
            </a:pPr>
            <a:r>
              <a:rPr lang="es-ES" altLang="en-US" sz="2400" smtClean="0"/>
              <a:t>Marcar las entradas de las ubicaciones protegidas con carteles de advertencia llamativos</a:t>
            </a:r>
          </a:p>
        </p:txBody>
      </p:sp>
      <p:pic>
        <p:nvPicPr>
          <p:cNvPr id="72708" name="Picture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1676400"/>
            <a:ext cx="23336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9" name="Text Box 5"/>
          <p:cNvSpPr txBox="1">
            <a:spLocks noChangeArrowheads="1"/>
          </p:cNvSpPr>
          <p:nvPr/>
        </p:nvSpPr>
        <p:spPr bwMode="auto">
          <a:xfrm>
            <a:off x="5181600" y="6172200"/>
            <a:ext cx="1981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spcBef>
                <a:spcPct val="30000"/>
              </a:spcBef>
            </a:pPr>
            <a:r>
              <a:rPr lang="en-US" altLang="en-US" b="1">
                <a:solidFill>
                  <a:schemeClr val="accent1"/>
                </a:solidFill>
              </a:rPr>
              <a:t>1910.303(g)(2)(i)</a:t>
            </a:r>
          </a:p>
        </p:txBody>
      </p:sp>
      <p:sp>
        <p:nvSpPr>
          <p:cNvPr id="4" name="Date Placeholder 1"/>
          <p:cNvSpPr txBox="1">
            <a:spLocks noGrp="1"/>
          </p:cNvSpPr>
          <p:nvPr/>
        </p:nvSpPr>
        <p:spPr bwMode="auto">
          <a:xfrm>
            <a:off x="533400" y="6042025"/>
            <a:ext cx="2743200" cy="457200"/>
          </a:xfrm>
          <a:prstGeom prst="rect">
            <a:avLst/>
          </a:prstGeom>
          <a:noFill/>
          <a:extLst/>
        </p:spPr>
        <p:txBody>
          <a:bodyPr/>
          <a:lstStyle/>
          <a:p>
            <a:pPr eaLnBrk="0" hangingPunct="0">
              <a:defRPr/>
            </a:pPr>
            <a:r>
              <a:rPr sz="1600" b="1" i="1" dirty="0">
                <a:latin typeface="+mn-lt"/>
                <a:ea typeface="+mn-ea"/>
              </a:rPr>
              <a:t>Asesoramiento sobre Seguridad y Salud</a:t>
            </a:r>
            <a:endParaRPr lang="es-ES" sz="1400" b="1" i="1" dirty="0">
              <a:latin typeface="+mn-lt"/>
              <a:ea typeface="+mn-ea"/>
            </a:endParaRPr>
          </a:p>
        </p:txBody>
      </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body" idx="1"/>
          </p:nvPr>
        </p:nvSpPr>
        <p:spPr>
          <a:xfrm>
            <a:off x="457200" y="1447800"/>
            <a:ext cx="8153400" cy="3124200"/>
          </a:xfrm>
        </p:spPr>
        <p:txBody>
          <a:bodyPr/>
          <a:lstStyle/>
          <a:p>
            <a:pPr eaLnBrk="1" hangingPunct="1">
              <a:buClr>
                <a:schemeClr val="accent1"/>
              </a:buClr>
            </a:pPr>
            <a:r>
              <a:rPr lang="es-ES" altLang="en-US" sz="2400" smtClean="0"/>
              <a:t>Otras maneras de cerramientos aprobados o por cualquiera de los siguientes medios a través de:</a:t>
            </a:r>
          </a:p>
          <a:p>
            <a:pPr lvl="1" eaLnBrk="1" hangingPunct="1">
              <a:buClr>
                <a:schemeClr val="accent1"/>
              </a:buClr>
            </a:pPr>
            <a:r>
              <a:rPr lang="es-ES" altLang="en-US" sz="2000" smtClean="0"/>
              <a:t>La ubicación en una sala, bóveda, accesible solo para personas calificadas</a:t>
            </a:r>
          </a:p>
          <a:p>
            <a:pPr lvl="1" eaLnBrk="1" hangingPunct="1">
              <a:buClr>
                <a:schemeClr val="accent1"/>
              </a:buClr>
            </a:pPr>
            <a:r>
              <a:rPr lang="es-ES" altLang="en-US" sz="2000" smtClean="0"/>
              <a:t>Tabiques o paneles permanentes substanciales </a:t>
            </a:r>
          </a:p>
          <a:p>
            <a:pPr lvl="1" eaLnBrk="1" hangingPunct="1">
              <a:buClr>
                <a:schemeClr val="accent1"/>
              </a:buClr>
            </a:pPr>
            <a:r>
              <a:rPr lang="es-ES" altLang="en-US" sz="2000" smtClean="0"/>
              <a:t>Al ubicar en un balcón o plataforma adecuada que excluyan a personas no calificadas</a:t>
            </a:r>
          </a:p>
          <a:p>
            <a:pPr lvl="1" eaLnBrk="1" hangingPunct="1">
              <a:buClr>
                <a:schemeClr val="accent1"/>
              </a:buClr>
            </a:pPr>
            <a:r>
              <a:rPr lang="es-ES" altLang="en-US" sz="2000" smtClean="0"/>
              <a:t>Elevación de 8 pies (2,44 m) o más por encima                                  del piso o de otra superficie de trabajo</a:t>
            </a:r>
          </a:p>
        </p:txBody>
      </p:sp>
      <p:sp>
        <p:nvSpPr>
          <p:cNvPr id="73731" name="Rectangle 3"/>
          <p:cNvSpPr>
            <a:spLocks noGrp="1" noChangeArrowheads="1"/>
          </p:cNvSpPr>
          <p:nvPr>
            <p:ph type="title"/>
          </p:nvPr>
        </p:nvSpPr>
        <p:spPr>
          <a:xfrm>
            <a:off x="533400" y="533400"/>
            <a:ext cx="7924800" cy="762000"/>
          </a:xfrm>
        </p:spPr>
        <p:txBody>
          <a:bodyPr/>
          <a:lstStyle/>
          <a:p>
            <a:pPr eaLnBrk="1" hangingPunct="1">
              <a:defRPr/>
            </a:pPr>
            <a:r>
              <a:rPr lang="es-ES" smtClean="0">
                <a:ea typeface="ＭＳ Ｐゴシック" pitchFamily="34" charset="-128"/>
              </a:rPr>
              <a:t>Protección de componentes vivos</a:t>
            </a:r>
          </a:p>
        </p:txBody>
      </p:sp>
      <p:pic>
        <p:nvPicPr>
          <p:cNvPr id="73732" name="Picture 4" descr="MVC-019S"/>
          <p:cNvPicPr>
            <a:picLocks noChangeAspect="1" noChangeArrowheads="1"/>
          </p:cNvPicPr>
          <p:nvPr/>
        </p:nvPicPr>
        <p:blipFill>
          <a:blip r:embed="rId3">
            <a:lum bright="42000" contrast="18000"/>
            <a:extLst>
              <a:ext uri="{28A0092B-C50C-407E-A947-70E740481C1C}">
                <a14:useLocalDpi xmlns:a14="http://schemas.microsoft.com/office/drawing/2010/main" val="0"/>
              </a:ext>
            </a:extLst>
          </a:blip>
          <a:srcRect l="35834" t="21111" r="18333"/>
          <a:stretch>
            <a:fillRect/>
          </a:stretch>
        </p:blipFill>
        <p:spPr bwMode="auto">
          <a:xfrm>
            <a:off x="6419850" y="3657600"/>
            <a:ext cx="241935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3" name="Text Box 5"/>
          <p:cNvSpPr txBox="1">
            <a:spLocks noChangeArrowheads="1"/>
          </p:cNvSpPr>
          <p:nvPr/>
        </p:nvSpPr>
        <p:spPr bwMode="auto">
          <a:xfrm>
            <a:off x="609600" y="5715000"/>
            <a:ext cx="1905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spcBef>
                <a:spcPct val="30000"/>
              </a:spcBef>
            </a:pPr>
            <a:r>
              <a:rPr lang="en-US" altLang="en-US" b="1">
                <a:solidFill>
                  <a:schemeClr val="accent1"/>
                </a:solidFill>
              </a:rPr>
              <a:t>1910.303(g)(2)</a:t>
            </a:r>
          </a:p>
        </p:txBody>
      </p:sp>
      <p:sp>
        <p:nvSpPr>
          <p:cNvPr id="4" name="Date Placeholder 1"/>
          <p:cNvSpPr txBox="1">
            <a:spLocks noGrp="1"/>
          </p:cNvSpPr>
          <p:nvPr/>
        </p:nvSpPr>
        <p:spPr bwMode="auto">
          <a:xfrm>
            <a:off x="533400" y="6042025"/>
            <a:ext cx="2743200" cy="457200"/>
          </a:xfrm>
          <a:prstGeom prst="rect">
            <a:avLst/>
          </a:prstGeom>
          <a:noFill/>
          <a:extLst/>
        </p:spPr>
        <p:txBody>
          <a:bodyPr/>
          <a:lstStyle/>
          <a:p>
            <a:pPr eaLnBrk="0" hangingPunct="0">
              <a:defRPr/>
            </a:pPr>
            <a:r>
              <a:rPr sz="1600" b="1" i="1" dirty="0">
                <a:latin typeface="+mn-lt"/>
                <a:ea typeface="+mn-ea"/>
              </a:rPr>
              <a:t>Asesoramiento sobre Seguridad y Salud</a:t>
            </a:r>
            <a:endParaRPr lang="es-ES" sz="1400" b="1" i="1" dirty="0">
              <a:latin typeface="+mn-lt"/>
              <a:ea typeface="+mn-ea"/>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685800" y="381000"/>
            <a:ext cx="7772400" cy="914400"/>
          </a:xfrm>
        </p:spPr>
        <p:txBody>
          <a:bodyPr/>
          <a:lstStyle/>
          <a:p>
            <a:pPr eaLnBrk="1" hangingPunct="1">
              <a:defRPr/>
            </a:pPr>
            <a:r>
              <a:rPr lang="es-ES" smtClean="0">
                <a:ea typeface="ＭＳ Ｐゴシック" pitchFamily="34" charset="-128"/>
              </a:rPr>
              <a:t>Protección de componentes vivos</a:t>
            </a:r>
          </a:p>
        </p:txBody>
      </p:sp>
      <p:sp>
        <p:nvSpPr>
          <p:cNvPr id="74755" name="Rectangle 3"/>
          <p:cNvSpPr>
            <a:spLocks noGrp="1" noChangeArrowheads="1"/>
          </p:cNvSpPr>
          <p:nvPr>
            <p:ph type="body" idx="1"/>
          </p:nvPr>
        </p:nvSpPr>
        <p:spPr>
          <a:xfrm>
            <a:off x="685800" y="1676400"/>
            <a:ext cx="4800600" cy="2590800"/>
          </a:xfrm>
        </p:spPr>
        <p:txBody>
          <a:bodyPr/>
          <a:lstStyle/>
          <a:p>
            <a:pPr eaLnBrk="1" hangingPunct="1">
              <a:buClr>
                <a:schemeClr val="accent1"/>
              </a:buClr>
            </a:pPr>
            <a:r>
              <a:rPr lang="es-ES" altLang="en-US" smtClean="0"/>
              <a:t>Debe encerrar o proteger equipos eléctricos en ubicaciones donde quedarían expuestos a daños físicos</a:t>
            </a:r>
          </a:p>
          <a:p>
            <a:pPr eaLnBrk="1" hangingPunct="1">
              <a:buClr>
                <a:schemeClr val="accent1"/>
              </a:buClr>
            </a:pPr>
            <a:endParaRPr lang="es-ES" altLang="en-US" smtClean="0"/>
          </a:p>
        </p:txBody>
      </p:sp>
      <p:graphicFrame>
        <p:nvGraphicFramePr>
          <p:cNvPr id="74756" name="Object 38"/>
          <p:cNvGraphicFramePr>
            <a:graphicFrameLocks noChangeAspect="1"/>
          </p:cNvGraphicFramePr>
          <p:nvPr/>
        </p:nvGraphicFramePr>
        <p:xfrm>
          <a:off x="5876925" y="1828800"/>
          <a:ext cx="2481263" cy="3505200"/>
        </p:xfrm>
        <a:graphic>
          <a:graphicData uri="http://schemas.openxmlformats.org/presentationml/2006/ole">
            <mc:AlternateContent xmlns:mc="http://schemas.openxmlformats.org/markup-compatibility/2006">
              <mc:Choice xmlns:v="urn:schemas-microsoft-com:vml" Requires="v">
                <p:oleObj spid="_x0000_s74760" name="Document" r:id="rId4" imgW="5705640" imgH="5867280" progId="">
                  <p:embed/>
                </p:oleObj>
              </mc:Choice>
              <mc:Fallback>
                <p:oleObj name="Document" r:id="rId4" imgW="5705640" imgH="5867280" progId="">
                  <p:embed/>
                  <p:pic>
                    <p:nvPicPr>
                      <p:cNvPr id="0" name="Object 38"/>
                      <p:cNvPicPr>
                        <a:picLocks noChangeAspect="1" noChangeArrowheads="1"/>
                      </p:cNvPicPr>
                      <p:nvPr/>
                    </p:nvPicPr>
                    <p:blipFill>
                      <a:blip r:embed="rId5">
                        <a:extLst>
                          <a:ext uri="{28A0092B-C50C-407E-A947-70E740481C1C}">
                            <a14:useLocalDpi xmlns:a14="http://schemas.microsoft.com/office/drawing/2010/main" val="0"/>
                          </a:ext>
                        </a:extLst>
                      </a:blip>
                      <a:srcRect l="11266" t="17645" r="33992" b="7169"/>
                      <a:stretch>
                        <a:fillRect/>
                      </a:stretch>
                    </p:blipFill>
                    <p:spPr bwMode="auto">
                      <a:xfrm>
                        <a:off x="5876925" y="1828800"/>
                        <a:ext cx="2481263"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
        <p:nvSpPr>
          <p:cNvPr id="74757" name="Text Box 5"/>
          <p:cNvSpPr txBox="1">
            <a:spLocks noChangeArrowheads="1"/>
          </p:cNvSpPr>
          <p:nvPr/>
        </p:nvSpPr>
        <p:spPr bwMode="auto">
          <a:xfrm>
            <a:off x="2819400" y="4191000"/>
            <a:ext cx="2514600" cy="1016000"/>
          </a:xfrm>
          <a:prstGeom prst="rect">
            <a:avLst/>
          </a:prstGeom>
          <a:solidFill>
            <a:srgbClr val="FFFF99"/>
          </a:solidFill>
          <a:ln w="9525">
            <a:solidFill>
              <a:srgbClr val="990000"/>
            </a:solidFill>
            <a:miter lim="800000"/>
            <a:headEnd/>
            <a:tailEnd/>
          </a:ln>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spcBef>
                <a:spcPct val="50000"/>
              </a:spcBef>
            </a:pPr>
            <a:r>
              <a:rPr lang="es-ES" altLang="en-US" sz="2000">
                <a:solidFill>
                  <a:srgbClr val="990000"/>
                </a:solidFill>
                <a:latin typeface="Times New Roman" pitchFamily="18" charset="0"/>
              </a:rPr>
              <a:t>La infracción que se observa aquí es daño físico del conducto</a:t>
            </a:r>
          </a:p>
        </p:txBody>
      </p:sp>
      <p:sp>
        <p:nvSpPr>
          <p:cNvPr id="74758" name="Text Box 6"/>
          <p:cNvSpPr txBox="1">
            <a:spLocks noChangeArrowheads="1"/>
          </p:cNvSpPr>
          <p:nvPr/>
        </p:nvSpPr>
        <p:spPr bwMode="auto">
          <a:xfrm>
            <a:off x="5029200" y="6172200"/>
            <a:ext cx="2057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spcBef>
                <a:spcPct val="50000"/>
              </a:spcBef>
            </a:pPr>
            <a:r>
              <a:rPr lang="es-ES" altLang="en-US" b="1">
                <a:solidFill>
                  <a:schemeClr val="accent1"/>
                </a:solidFill>
              </a:rPr>
              <a:t>1910.303(g)(2)(ii)</a:t>
            </a:r>
          </a:p>
        </p:txBody>
      </p:sp>
      <p:sp>
        <p:nvSpPr>
          <p:cNvPr id="4" name="Date Placeholder 1"/>
          <p:cNvSpPr txBox="1">
            <a:spLocks noGrp="1"/>
          </p:cNvSpPr>
          <p:nvPr/>
        </p:nvSpPr>
        <p:spPr bwMode="auto">
          <a:xfrm>
            <a:off x="533400" y="6042025"/>
            <a:ext cx="2743200" cy="457200"/>
          </a:xfrm>
          <a:prstGeom prst="rect">
            <a:avLst/>
          </a:prstGeom>
          <a:noFill/>
          <a:extLst/>
        </p:spPr>
        <p:txBody>
          <a:bodyPr/>
          <a:lstStyle/>
          <a:p>
            <a:pPr eaLnBrk="0" hangingPunct="0">
              <a:defRPr/>
            </a:pPr>
            <a:r>
              <a:rPr sz="1600" b="1" i="1" dirty="0">
                <a:latin typeface="+mn-lt"/>
                <a:ea typeface="+mn-ea"/>
              </a:rPr>
              <a:t>Asesoramiento sobre Seguridad y Salud</a:t>
            </a:r>
            <a:endParaRPr lang="es-ES" sz="1400" b="1" i="1" dirty="0">
              <a:latin typeface="+mn-lt"/>
              <a:ea typeface="+mn-ea"/>
            </a:endParaRPr>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5778" name="Object 38"/>
          <p:cNvGraphicFramePr>
            <a:graphicFrameLocks noChangeAspect="1"/>
          </p:cNvGraphicFramePr>
          <p:nvPr/>
        </p:nvGraphicFramePr>
        <p:xfrm>
          <a:off x="76200" y="3795713"/>
          <a:ext cx="1935163" cy="1690687"/>
        </p:xfrm>
        <a:graphic>
          <a:graphicData uri="http://schemas.openxmlformats.org/presentationml/2006/ole">
            <mc:AlternateContent xmlns:mc="http://schemas.openxmlformats.org/markup-compatibility/2006">
              <mc:Choice xmlns:v="urn:schemas-microsoft-com:vml" Requires="v">
                <p:oleObj spid="_x0000_s75784" name="Clip" r:id="rId4" imgW="1935785" imgH="1690726" progId="">
                  <p:embed/>
                </p:oleObj>
              </mc:Choice>
              <mc:Fallback>
                <p:oleObj name="Clip" r:id="rId4" imgW="1935785" imgH="1690726" progId="">
                  <p:embed/>
                  <p:pic>
                    <p:nvPicPr>
                      <p:cNvPr id="0" name="Object 3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 y="3795713"/>
                        <a:ext cx="1935163" cy="16906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75779" name="Rectangle 3"/>
          <p:cNvSpPr>
            <a:spLocks noGrp="1" noChangeArrowheads="1"/>
          </p:cNvSpPr>
          <p:nvPr>
            <p:ph type="title"/>
          </p:nvPr>
        </p:nvSpPr>
        <p:spPr>
          <a:xfrm>
            <a:off x="609600" y="381000"/>
            <a:ext cx="7924800" cy="838200"/>
          </a:xfrm>
        </p:spPr>
        <p:txBody>
          <a:bodyPr/>
          <a:lstStyle/>
          <a:p>
            <a:pPr eaLnBrk="1" hangingPunct="1">
              <a:defRPr/>
            </a:pPr>
            <a:r>
              <a:rPr lang="es-ES">
                <a:ea typeface="ＭＳ Ｐゴシック" charset="0"/>
              </a:rPr>
              <a:t>Cableado de conductos </a:t>
            </a:r>
          </a:p>
        </p:txBody>
      </p:sp>
      <p:sp>
        <p:nvSpPr>
          <p:cNvPr id="75780" name="Rectangle 4"/>
          <p:cNvSpPr>
            <a:spLocks noGrp="1" noChangeArrowheads="1"/>
          </p:cNvSpPr>
          <p:nvPr>
            <p:ph type="body" idx="1"/>
          </p:nvPr>
        </p:nvSpPr>
        <p:spPr>
          <a:xfrm>
            <a:off x="381000" y="1447800"/>
            <a:ext cx="8458200" cy="4114800"/>
          </a:xfrm>
        </p:spPr>
        <p:txBody>
          <a:bodyPr/>
          <a:lstStyle/>
          <a:p>
            <a:pPr eaLnBrk="1" hangingPunct="1">
              <a:lnSpc>
                <a:spcPct val="130000"/>
              </a:lnSpc>
              <a:buClr>
                <a:schemeClr val="accent1"/>
              </a:buClr>
            </a:pPr>
            <a:r>
              <a:rPr lang="es-ES" altLang="en-US" sz="3000" smtClean="0"/>
              <a:t>No se deben instalar sistemas de cableado de ningún tipo en conductos que se usen para transportar polvo, materiales sueltos o vapores inflamables</a:t>
            </a:r>
          </a:p>
        </p:txBody>
      </p:sp>
      <p:sp>
        <p:nvSpPr>
          <p:cNvPr id="75781" name="AutoShape 5"/>
          <p:cNvSpPr>
            <a:spLocks noChangeArrowheads="1"/>
          </p:cNvSpPr>
          <p:nvPr/>
        </p:nvSpPr>
        <p:spPr bwMode="auto">
          <a:xfrm>
            <a:off x="1752600" y="3967163"/>
            <a:ext cx="7315200" cy="1443037"/>
          </a:xfrm>
          <a:prstGeom prst="cube">
            <a:avLst>
              <a:gd name="adj" fmla="val 25000"/>
            </a:avLst>
          </a:prstGeom>
          <a:solidFill>
            <a:schemeClr val="folHlink"/>
          </a:solidFill>
          <a:ln w="9525">
            <a:solidFill>
              <a:schemeClr val="tx1"/>
            </a:solidFill>
            <a:miter lim="800000"/>
            <a:headEnd/>
            <a:tailEnd/>
          </a:ln>
        </p:spPr>
        <p:txBody>
          <a:bodyPr wrap="none" anchor="ct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endParaRPr lang="es-ES" altLang="en-US"/>
          </a:p>
        </p:txBody>
      </p:sp>
      <p:sp>
        <p:nvSpPr>
          <p:cNvPr id="75782" name="Text Box 6"/>
          <p:cNvSpPr txBox="1">
            <a:spLocks noChangeArrowheads="1"/>
          </p:cNvSpPr>
          <p:nvPr/>
        </p:nvSpPr>
        <p:spPr bwMode="auto">
          <a:xfrm>
            <a:off x="4953000" y="6172200"/>
            <a:ext cx="2057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spcBef>
                <a:spcPct val="30000"/>
              </a:spcBef>
            </a:pPr>
            <a:r>
              <a:rPr lang="en-US" altLang="en-US" b="1">
                <a:solidFill>
                  <a:schemeClr val="accent1"/>
                </a:solidFill>
              </a:rPr>
              <a:t>1910.305(a)(1)(ii)</a:t>
            </a:r>
          </a:p>
        </p:txBody>
      </p:sp>
      <p:sp>
        <p:nvSpPr>
          <p:cNvPr id="4" name="Date Placeholder 1"/>
          <p:cNvSpPr txBox="1">
            <a:spLocks noGrp="1"/>
          </p:cNvSpPr>
          <p:nvPr/>
        </p:nvSpPr>
        <p:spPr bwMode="auto">
          <a:xfrm>
            <a:off x="533400" y="6042025"/>
            <a:ext cx="2743200" cy="457200"/>
          </a:xfrm>
          <a:prstGeom prst="rect">
            <a:avLst/>
          </a:prstGeom>
          <a:noFill/>
          <a:extLst/>
        </p:spPr>
        <p:txBody>
          <a:bodyPr/>
          <a:lstStyle/>
          <a:p>
            <a:pPr eaLnBrk="0" hangingPunct="0">
              <a:defRPr/>
            </a:pPr>
            <a:r>
              <a:rPr sz="1600" b="1" i="1" dirty="0">
                <a:latin typeface="+mn-lt"/>
                <a:ea typeface="+mn-ea"/>
              </a:rPr>
              <a:t>Asesoramiento sobre Seguridad y Salud</a:t>
            </a:r>
            <a:endParaRPr lang="es-ES" sz="1400" b="1" i="1" dirty="0">
              <a:latin typeface="+mn-lt"/>
              <a:ea typeface="+mn-ea"/>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457200" y="381000"/>
            <a:ext cx="8229600" cy="762000"/>
          </a:xfrm>
        </p:spPr>
        <p:txBody>
          <a:bodyPr/>
          <a:lstStyle/>
          <a:p>
            <a:pPr eaLnBrk="1" hangingPunct="1">
              <a:defRPr/>
            </a:pPr>
            <a:r>
              <a:rPr lang="es-ES">
                <a:ea typeface="ＭＳ Ｐゴシック" charset="0"/>
              </a:rPr>
              <a:t>Cableado temporario  </a:t>
            </a:r>
          </a:p>
        </p:txBody>
      </p:sp>
      <p:sp>
        <p:nvSpPr>
          <p:cNvPr id="76803" name="Rectangle 3"/>
          <p:cNvSpPr>
            <a:spLocks noGrp="1" noChangeArrowheads="1"/>
          </p:cNvSpPr>
          <p:nvPr>
            <p:ph type="body" idx="1"/>
          </p:nvPr>
        </p:nvSpPr>
        <p:spPr>
          <a:xfrm>
            <a:off x="457200" y="1098550"/>
            <a:ext cx="8153400" cy="2743200"/>
          </a:xfrm>
        </p:spPr>
        <p:txBody>
          <a:bodyPr/>
          <a:lstStyle/>
          <a:p>
            <a:pPr eaLnBrk="1" hangingPunct="1">
              <a:lnSpc>
                <a:spcPct val="110000"/>
              </a:lnSpc>
              <a:buClr>
                <a:schemeClr val="accent1"/>
              </a:buClr>
            </a:pPr>
            <a:r>
              <a:rPr lang="es-ES" altLang="en-US" sz="2800" smtClean="0"/>
              <a:t>Todas las lámparas para iluminación general se deben proteger del contacto accidental o de la rotura mediante un artefacto o portalámparas con una protección. No se deben usar tomas con estructuras de latón ni revestidas en papel u otros con carcasas de metal a menos que las estructuras tengan conexión a tierra. </a:t>
            </a:r>
          </a:p>
        </p:txBody>
      </p:sp>
      <p:graphicFrame>
        <p:nvGraphicFramePr>
          <p:cNvPr id="76804" name="Object 37"/>
          <p:cNvGraphicFramePr>
            <a:graphicFrameLocks noChangeAspect="1"/>
          </p:cNvGraphicFramePr>
          <p:nvPr/>
        </p:nvGraphicFramePr>
        <p:xfrm>
          <a:off x="2743200" y="4038600"/>
          <a:ext cx="4114800" cy="2241550"/>
        </p:xfrm>
        <a:graphic>
          <a:graphicData uri="http://schemas.openxmlformats.org/presentationml/2006/ole">
            <mc:AlternateContent xmlns:mc="http://schemas.openxmlformats.org/markup-compatibility/2006">
              <mc:Choice xmlns:v="urn:schemas-microsoft-com:vml" Requires="v">
                <p:oleObj spid="_x0000_s76807" name="Document" r:id="rId5" imgW="1505712" imgH="1133856" progId="Word.Document.8">
                  <p:embed/>
                </p:oleObj>
              </mc:Choice>
              <mc:Fallback>
                <p:oleObj name="Document" r:id="rId5" imgW="1505712" imgH="1133856" progId="Word.Document.8">
                  <p:embed/>
                  <p:pic>
                    <p:nvPicPr>
                      <p:cNvPr id="0" name="Object 37"/>
                      <p:cNvPicPr>
                        <a:picLocks noChangeAspect="1" noChangeArrowheads="1"/>
                      </p:cNvPicPr>
                      <p:nvPr/>
                    </p:nvPicPr>
                    <p:blipFill>
                      <a:blip r:embed="rId6">
                        <a:lum bright="24000"/>
                        <a:extLst>
                          <a:ext uri="{28A0092B-C50C-407E-A947-70E740481C1C}">
                            <a14:useLocalDpi xmlns:a14="http://schemas.microsoft.com/office/drawing/2010/main" val="0"/>
                          </a:ext>
                        </a:extLst>
                      </a:blip>
                      <a:srcRect b="27682"/>
                      <a:stretch>
                        <a:fillRect/>
                      </a:stretch>
                    </p:blipFill>
                    <p:spPr bwMode="auto">
                      <a:xfrm>
                        <a:off x="2743200" y="4038600"/>
                        <a:ext cx="4114800" cy="2241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
        <p:nvSpPr>
          <p:cNvPr id="76805" name="Text Box 5"/>
          <p:cNvSpPr txBox="1">
            <a:spLocks noChangeArrowheads="1"/>
          </p:cNvSpPr>
          <p:nvPr/>
        </p:nvSpPr>
        <p:spPr bwMode="auto">
          <a:xfrm>
            <a:off x="533400" y="5791200"/>
            <a:ext cx="2057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spcBef>
                <a:spcPct val="30000"/>
              </a:spcBef>
            </a:pPr>
            <a:r>
              <a:rPr lang="en-US" altLang="en-US" b="1">
                <a:solidFill>
                  <a:schemeClr val="accent1"/>
                </a:solidFill>
              </a:rPr>
              <a:t>1910.305(a)(2)(ix)</a:t>
            </a:r>
          </a:p>
        </p:txBody>
      </p:sp>
      <p:sp>
        <p:nvSpPr>
          <p:cNvPr id="4" name="Date Placeholder 1"/>
          <p:cNvSpPr txBox="1">
            <a:spLocks noGrp="1"/>
          </p:cNvSpPr>
          <p:nvPr/>
        </p:nvSpPr>
        <p:spPr bwMode="auto">
          <a:xfrm>
            <a:off x="533400" y="6042025"/>
            <a:ext cx="2743200" cy="457200"/>
          </a:xfrm>
          <a:prstGeom prst="rect">
            <a:avLst/>
          </a:prstGeom>
          <a:noFill/>
          <a:extLst/>
        </p:spPr>
        <p:txBody>
          <a:bodyPr/>
          <a:lstStyle/>
          <a:p>
            <a:pPr eaLnBrk="0" hangingPunct="0">
              <a:defRPr/>
            </a:pPr>
            <a:r>
              <a:rPr sz="1600" b="1" i="1" dirty="0">
                <a:latin typeface="+mn-lt"/>
                <a:ea typeface="+mn-ea"/>
              </a:rPr>
              <a:t>Asesoramiento sobre Seguridad y Salud</a:t>
            </a:r>
            <a:endParaRPr lang="es-ES" sz="1400" b="1" i="1" dirty="0">
              <a:latin typeface="+mn-lt"/>
              <a:ea typeface="+mn-ea"/>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457200" y="304800"/>
            <a:ext cx="8229600" cy="762000"/>
          </a:xfrm>
        </p:spPr>
        <p:txBody>
          <a:bodyPr/>
          <a:lstStyle/>
          <a:p>
            <a:pPr eaLnBrk="1" hangingPunct="1">
              <a:defRPr/>
            </a:pPr>
            <a:r>
              <a:rPr lang="es-ES">
                <a:ea typeface="ＭＳ Ｐゴシック" charset="0"/>
              </a:rPr>
              <a:t>Cableado temporario  </a:t>
            </a:r>
          </a:p>
        </p:txBody>
      </p:sp>
      <p:sp>
        <p:nvSpPr>
          <p:cNvPr id="77827" name="Rectangle 3"/>
          <p:cNvSpPr>
            <a:spLocks noGrp="1" noChangeArrowheads="1"/>
          </p:cNvSpPr>
          <p:nvPr>
            <p:ph type="body" idx="1"/>
          </p:nvPr>
        </p:nvSpPr>
        <p:spPr>
          <a:xfrm>
            <a:off x="381000" y="1143000"/>
            <a:ext cx="8229600" cy="2895600"/>
          </a:xfrm>
        </p:spPr>
        <p:txBody>
          <a:bodyPr/>
          <a:lstStyle/>
          <a:p>
            <a:pPr eaLnBrk="1" hangingPunct="1">
              <a:buClr>
                <a:schemeClr val="accent1"/>
              </a:buClr>
            </a:pPr>
            <a:r>
              <a:rPr lang="es-ES" altLang="en-US" sz="2800" smtClean="0"/>
              <a:t>Los cables flexibles y los cables se deben proteger del daño accidental. </a:t>
            </a:r>
          </a:p>
          <a:p>
            <a:pPr eaLnBrk="1" hangingPunct="1">
              <a:buClr>
                <a:schemeClr val="accent1"/>
              </a:buClr>
            </a:pPr>
            <a:r>
              <a:rPr lang="es-ES" altLang="en-US" sz="2800" smtClean="0"/>
              <a:t>Se deben evitar los bordes y las proyecciones filosos. </a:t>
            </a:r>
          </a:p>
          <a:p>
            <a:pPr eaLnBrk="1" hangingPunct="1">
              <a:buClr>
                <a:schemeClr val="accent1"/>
              </a:buClr>
            </a:pPr>
            <a:r>
              <a:rPr lang="es-ES" altLang="en-US" sz="2800" smtClean="0"/>
              <a:t>Si atraviesan entradas u otros puntos de aplastamiento, se deben usar cables flexibles con protección para evitar daños</a:t>
            </a:r>
          </a:p>
        </p:txBody>
      </p:sp>
      <p:pic>
        <p:nvPicPr>
          <p:cNvPr id="77828" name="Picture 4" descr="MVC-011S"/>
          <p:cNvPicPr>
            <a:picLocks noChangeAspect="1" noChangeArrowheads="1"/>
          </p:cNvPicPr>
          <p:nvPr/>
        </p:nvPicPr>
        <p:blipFill>
          <a:blip r:embed="rId3">
            <a:lum bright="24000"/>
            <a:extLst>
              <a:ext uri="{28A0092B-C50C-407E-A947-70E740481C1C}">
                <a14:useLocalDpi xmlns:a14="http://schemas.microsoft.com/office/drawing/2010/main" val="0"/>
              </a:ext>
            </a:extLst>
          </a:blip>
          <a:srcRect/>
          <a:stretch>
            <a:fillRect/>
          </a:stretch>
        </p:blipFill>
        <p:spPr bwMode="auto">
          <a:xfrm>
            <a:off x="3505200" y="4038600"/>
            <a:ext cx="3276600" cy="245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29" name="Text Box 5"/>
          <p:cNvSpPr txBox="1">
            <a:spLocks noChangeArrowheads="1"/>
          </p:cNvSpPr>
          <p:nvPr/>
        </p:nvSpPr>
        <p:spPr bwMode="auto">
          <a:xfrm>
            <a:off x="609600" y="5756275"/>
            <a:ext cx="2057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spcBef>
                <a:spcPct val="30000"/>
              </a:spcBef>
            </a:pPr>
            <a:r>
              <a:rPr lang="en-US" altLang="en-US" b="1">
                <a:solidFill>
                  <a:schemeClr val="accent1"/>
                </a:solidFill>
              </a:rPr>
              <a:t>1910.305(a)(2)(x)</a:t>
            </a:r>
          </a:p>
        </p:txBody>
      </p:sp>
      <p:sp>
        <p:nvSpPr>
          <p:cNvPr id="4" name="Date Placeholder 1"/>
          <p:cNvSpPr txBox="1">
            <a:spLocks noGrp="1"/>
          </p:cNvSpPr>
          <p:nvPr/>
        </p:nvSpPr>
        <p:spPr bwMode="auto">
          <a:xfrm>
            <a:off x="533400" y="6042025"/>
            <a:ext cx="2743200" cy="457200"/>
          </a:xfrm>
          <a:prstGeom prst="rect">
            <a:avLst/>
          </a:prstGeom>
          <a:noFill/>
          <a:extLst/>
        </p:spPr>
        <p:txBody>
          <a:bodyPr/>
          <a:lstStyle/>
          <a:p>
            <a:pPr eaLnBrk="0" hangingPunct="0">
              <a:defRPr/>
            </a:pPr>
            <a:r>
              <a:rPr sz="1600" b="1" i="1" dirty="0">
                <a:latin typeface="+mn-lt"/>
                <a:ea typeface="+mn-ea"/>
              </a:rPr>
              <a:t>Asesoramiento sobre Seguridad y Salud</a:t>
            </a:r>
            <a:endParaRPr lang="es-ES" sz="1400" b="1" i="1" dirty="0">
              <a:latin typeface="+mn-lt"/>
              <a:ea typeface="+mn-ea"/>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body" idx="1"/>
          </p:nvPr>
        </p:nvSpPr>
        <p:spPr>
          <a:xfrm>
            <a:off x="533400" y="1752600"/>
            <a:ext cx="5105400" cy="4267200"/>
          </a:xfrm>
        </p:spPr>
        <p:txBody>
          <a:bodyPr/>
          <a:lstStyle/>
          <a:p>
            <a:pPr eaLnBrk="1" hangingPunct="1">
              <a:lnSpc>
                <a:spcPct val="110000"/>
              </a:lnSpc>
              <a:buClr>
                <a:schemeClr val="accent1"/>
              </a:buClr>
            </a:pPr>
            <a:r>
              <a:rPr lang="es-ES" altLang="en-US" sz="2400" smtClean="0"/>
              <a:t>Los conductores se pueden dañar si se frotan contra bordes filosos de gabinetes, cajas o accesorios</a:t>
            </a:r>
          </a:p>
          <a:p>
            <a:pPr eaLnBrk="1" hangingPunct="1">
              <a:lnSpc>
                <a:spcPct val="110000"/>
              </a:lnSpc>
              <a:buClr>
                <a:schemeClr val="accent1"/>
              </a:buClr>
            </a:pPr>
            <a:r>
              <a:rPr lang="es-ES" altLang="en-US" sz="2400" smtClean="0"/>
              <a:t>Donde ingresan deben estar protegidos con algún tipo de abrazadera o arandela de goma</a:t>
            </a:r>
          </a:p>
          <a:p>
            <a:pPr eaLnBrk="1" hangingPunct="1">
              <a:lnSpc>
                <a:spcPct val="110000"/>
              </a:lnSpc>
              <a:buClr>
                <a:schemeClr val="accent1"/>
              </a:buClr>
            </a:pPr>
            <a:r>
              <a:rPr lang="es-ES" altLang="en-US" sz="2400" smtClean="0"/>
              <a:t>El dispositivo que se use debe cerrar el orificio por el que pasa el conductor, así como también brindar protección contra la abrasión</a:t>
            </a:r>
          </a:p>
        </p:txBody>
      </p:sp>
      <p:pic>
        <p:nvPicPr>
          <p:cNvPr id="78851" name="Picture 3" descr="MVC-027S"/>
          <p:cNvPicPr>
            <a:picLocks noChangeAspect="1" noChangeArrowheads="1"/>
          </p:cNvPicPr>
          <p:nvPr/>
        </p:nvPicPr>
        <p:blipFill>
          <a:blip r:embed="rId3">
            <a:lum bright="24000"/>
            <a:extLst>
              <a:ext uri="{28A0092B-C50C-407E-A947-70E740481C1C}">
                <a14:useLocalDpi xmlns:a14="http://schemas.microsoft.com/office/drawing/2010/main" val="0"/>
              </a:ext>
            </a:extLst>
          </a:blip>
          <a:srcRect/>
          <a:stretch>
            <a:fillRect/>
          </a:stretch>
        </p:blipFill>
        <p:spPr bwMode="auto">
          <a:xfrm>
            <a:off x="5715000" y="2743200"/>
            <a:ext cx="33528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2" name="Rectangle 4"/>
          <p:cNvSpPr>
            <a:spLocks noGrp="1" noChangeArrowheads="1"/>
          </p:cNvSpPr>
          <p:nvPr>
            <p:ph type="title"/>
          </p:nvPr>
        </p:nvSpPr>
        <p:spPr>
          <a:xfrm>
            <a:off x="609600" y="381000"/>
            <a:ext cx="7848600" cy="1066800"/>
          </a:xfrm>
        </p:spPr>
        <p:txBody>
          <a:bodyPr/>
          <a:lstStyle/>
          <a:p>
            <a:pPr eaLnBrk="1" hangingPunct="1">
              <a:defRPr/>
            </a:pPr>
            <a:r>
              <a:rPr lang="en-US" sz="4000" dirty="0" err="1">
                <a:ea typeface="ＭＳ Ｐゴシック" charset="0"/>
              </a:rPr>
              <a:t>Conductores</a:t>
            </a:r>
            <a:r>
              <a:rPr lang="en-US" sz="4000" dirty="0">
                <a:ea typeface="ＭＳ Ｐゴシック" charset="0"/>
              </a:rPr>
              <a:t> </a:t>
            </a:r>
            <a:r>
              <a:rPr lang="en-US" sz="4000" dirty="0" err="1">
                <a:ea typeface="ＭＳ Ｐゴシック" charset="0"/>
              </a:rPr>
              <a:t>que</a:t>
            </a:r>
            <a:r>
              <a:rPr lang="en-US" sz="4000" dirty="0">
                <a:ea typeface="ＭＳ Ｐゴシック" charset="0"/>
              </a:rPr>
              <a:t> </a:t>
            </a:r>
            <a:r>
              <a:rPr lang="en-US" sz="4000" dirty="0" err="1">
                <a:ea typeface="ＭＳ Ｐゴシック" charset="0"/>
              </a:rPr>
              <a:t>ingresan</a:t>
            </a:r>
            <a:r>
              <a:rPr lang="en-US" sz="4000" dirty="0">
                <a:ea typeface="ＭＳ Ｐゴシック" charset="0"/>
              </a:rPr>
              <a:t> en </a:t>
            </a:r>
            <a:r>
              <a:rPr lang="en-US" sz="4000" dirty="0" err="1">
                <a:ea typeface="ＭＳ Ｐゴシック" charset="0"/>
              </a:rPr>
              <a:t>las</a:t>
            </a:r>
            <a:r>
              <a:rPr lang="en-US" sz="4000" dirty="0">
                <a:ea typeface="ＭＳ Ｐゴシック" charset="0"/>
              </a:rPr>
              <a:t> </a:t>
            </a:r>
            <a:r>
              <a:rPr lang="en-US" sz="4000" dirty="0" err="1">
                <a:ea typeface="ＭＳ Ｐゴシック" charset="0"/>
              </a:rPr>
              <a:t>cajas</a:t>
            </a:r>
            <a:r>
              <a:rPr lang="en-US" sz="4000" dirty="0">
                <a:ea typeface="ＭＳ Ｐゴシック" charset="0"/>
              </a:rPr>
              <a:t>, </a:t>
            </a:r>
            <a:r>
              <a:rPr lang="en-US" sz="4000" dirty="0" err="1">
                <a:ea typeface="ＭＳ Ｐゴシック" charset="0"/>
              </a:rPr>
              <a:t>gabinetes</a:t>
            </a:r>
            <a:r>
              <a:rPr lang="en-US" sz="4000" dirty="0">
                <a:ea typeface="ＭＳ Ｐゴシック" charset="0"/>
              </a:rPr>
              <a:t> o </a:t>
            </a:r>
            <a:r>
              <a:rPr lang="en-US" sz="4000" dirty="0" err="1">
                <a:ea typeface="ＭＳ Ｐゴシック" charset="0"/>
              </a:rPr>
              <a:t>accesorios</a:t>
            </a:r>
            <a:endParaRPr lang="en-US" sz="4000" dirty="0">
              <a:ea typeface="ＭＳ Ｐゴシック" charset="0"/>
            </a:endParaRPr>
          </a:p>
        </p:txBody>
      </p:sp>
      <p:sp>
        <p:nvSpPr>
          <p:cNvPr id="78853" name="Text Box 5"/>
          <p:cNvSpPr txBox="1">
            <a:spLocks noChangeArrowheads="1"/>
          </p:cNvSpPr>
          <p:nvPr/>
        </p:nvSpPr>
        <p:spPr bwMode="auto">
          <a:xfrm>
            <a:off x="5334000" y="6172200"/>
            <a:ext cx="1752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spcBef>
                <a:spcPct val="30000"/>
              </a:spcBef>
            </a:pPr>
            <a:r>
              <a:rPr lang="en-US" altLang="en-US" b="1">
                <a:solidFill>
                  <a:schemeClr val="accent1"/>
                </a:solidFill>
              </a:rPr>
              <a:t>1910.305(b)(1)</a:t>
            </a:r>
          </a:p>
        </p:txBody>
      </p:sp>
      <p:sp>
        <p:nvSpPr>
          <p:cNvPr id="4" name="Date Placeholder 1"/>
          <p:cNvSpPr txBox="1">
            <a:spLocks noGrp="1"/>
          </p:cNvSpPr>
          <p:nvPr/>
        </p:nvSpPr>
        <p:spPr bwMode="auto">
          <a:xfrm>
            <a:off x="533400" y="6042025"/>
            <a:ext cx="2743200" cy="457200"/>
          </a:xfrm>
          <a:prstGeom prst="rect">
            <a:avLst/>
          </a:prstGeom>
          <a:noFill/>
          <a:extLst/>
        </p:spPr>
        <p:txBody>
          <a:bodyPr/>
          <a:lstStyle/>
          <a:p>
            <a:pPr eaLnBrk="0" hangingPunct="0">
              <a:defRPr/>
            </a:pPr>
            <a:r>
              <a:rPr sz="1600" b="1" i="1" dirty="0">
                <a:latin typeface="+mn-lt"/>
                <a:ea typeface="+mn-ea"/>
              </a:rPr>
              <a:t>Asesoramiento sobre Seguridad y Salud</a:t>
            </a:r>
            <a:endParaRPr lang="es-ES" sz="1400" b="1" i="1" dirty="0">
              <a:latin typeface="+mn-lt"/>
              <a:ea typeface="+mn-ea"/>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609600" y="304800"/>
            <a:ext cx="7924800" cy="1219200"/>
          </a:xfrm>
        </p:spPr>
        <p:txBody>
          <a:bodyPr/>
          <a:lstStyle/>
          <a:p>
            <a:pPr eaLnBrk="1" hangingPunct="1">
              <a:defRPr/>
            </a:pPr>
            <a:r>
              <a:rPr lang="en-US" sz="3600" dirty="0" err="1">
                <a:ea typeface="ＭＳ Ｐゴシック" charset="0"/>
              </a:rPr>
              <a:t>Conductores</a:t>
            </a:r>
            <a:r>
              <a:rPr lang="en-US" sz="3600" dirty="0">
                <a:ea typeface="ＭＳ Ｐゴシック" charset="0"/>
              </a:rPr>
              <a:t> </a:t>
            </a:r>
            <a:r>
              <a:rPr lang="en-US" sz="3600" dirty="0" err="1">
                <a:ea typeface="ＭＳ Ｐゴシック" charset="0"/>
              </a:rPr>
              <a:t>que</a:t>
            </a:r>
            <a:r>
              <a:rPr lang="en-US" sz="3600" dirty="0">
                <a:ea typeface="ＭＳ Ｐゴシック" charset="0"/>
              </a:rPr>
              <a:t> </a:t>
            </a:r>
            <a:r>
              <a:rPr lang="en-US" sz="3600" dirty="0" err="1">
                <a:ea typeface="ＭＳ Ｐゴシック" charset="0"/>
              </a:rPr>
              <a:t>ingresan</a:t>
            </a:r>
            <a:r>
              <a:rPr lang="en-US" sz="3600" dirty="0">
                <a:ea typeface="ＭＳ Ｐゴシック" charset="0"/>
              </a:rPr>
              <a:t> en </a:t>
            </a:r>
            <a:r>
              <a:rPr lang="en-US" sz="3600" dirty="0" err="1">
                <a:ea typeface="ＭＳ Ｐゴシック" charset="0"/>
              </a:rPr>
              <a:t>las</a:t>
            </a:r>
            <a:r>
              <a:rPr lang="en-US" sz="3600" dirty="0">
                <a:ea typeface="ＭＳ Ｐゴシック" charset="0"/>
              </a:rPr>
              <a:t> </a:t>
            </a:r>
            <a:r>
              <a:rPr lang="en-US" sz="3600" dirty="0" err="1">
                <a:ea typeface="ＭＳ Ｐゴシック" charset="0"/>
              </a:rPr>
              <a:t>cajas</a:t>
            </a:r>
            <a:r>
              <a:rPr lang="en-US" sz="3600" dirty="0">
                <a:ea typeface="ＭＳ Ｐゴシック" charset="0"/>
              </a:rPr>
              <a:t>, </a:t>
            </a:r>
            <a:r>
              <a:rPr lang="en-US" sz="3600" dirty="0" err="1">
                <a:ea typeface="ＭＳ Ｐゴシック" charset="0"/>
              </a:rPr>
              <a:t>gabinetes</a:t>
            </a:r>
            <a:r>
              <a:rPr lang="en-US" sz="3600" dirty="0">
                <a:ea typeface="ＭＳ Ｐゴシック" charset="0"/>
              </a:rPr>
              <a:t> o </a:t>
            </a:r>
            <a:r>
              <a:rPr lang="en-US" sz="3600" dirty="0" err="1">
                <a:ea typeface="ＭＳ Ｐゴシック" charset="0"/>
              </a:rPr>
              <a:t>accesorios</a:t>
            </a:r>
            <a:endParaRPr lang="en-US" sz="3600" dirty="0">
              <a:ea typeface="ＭＳ Ｐゴシック" charset="0"/>
            </a:endParaRPr>
          </a:p>
        </p:txBody>
      </p:sp>
      <p:sp>
        <p:nvSpPr>
          <p:cNvPr id="79875" name="Rectangle 3"/>
          <p:cNvSpPr>
            <a:spLocks noGrp="1" noChangeArrowheads="1"/>
          </p:cNvSpPr>
          <p:nvPr>
            <p:ph type="body" idx="1"/>
          </p:nvPr>
        </p:nvSpPr>
        <p:spPr>
          <a:xfrm>
            <a:off x="762000" y="1377950"/>
            <a:ext cx="7696200" cy="1905000"/>
          </a:xfrm>
        </p:spPr>
        <p:txBody>
          <a:bodyPr/>
          <a:lstStyle/>
          <a:p>
            <a:pPr eaLnBrk="1" hangingPunct="1">
              <a:buClr>
                <a:schemeClr val="accent1"/>
              </a:buClr>
            </a:pPr>
            <a:r>
              <a:rPr lang="es-ES" altLang="en-US" sz="2400" smtClean="0"/>
              <a:t>Todas las cajas de conexiones y accesorios deben tener tapas identificadas para la función</a:t>
            </a:r>
          </a:p>
          <a:p>
            <a:pPr eaLnBrk="1" hangingPunct="1">
              <a:buClr>
                <a:schemeClr val="accent1"/>
              </a:buClr>
            </a:pPr>
            <a:r>
              <a:rPr lang="es-ES" altLang="en-US" sz="2400" smtClean="0"/>
              <a:t>Si las tapas son de metal deben estar conectadas a tierra.</a:t>
            </a:r>
          </a:p>
          <a:p>
            <a:pPr eaLnBrk="1" hangingPunct="1">
              <a:buClr>
                <a:schemeClr val="accent1"/>
              </a:buClr>
            </a:pPr>
            <a:r>
              <a:rPr lang="es-ES" altLang="en-US" sz="2400" smtClean="0"/>
              <a:t>Cada caja de distribución eléctrica debe tener una tapa, placa frontal o tapa de accesorios</a:t>
            </a:r>
          </a:p>
        </p:txBody>
      </p:sp>
      <p:pic>
        <p:nvPicPr>
          <p:cNvPr id="79876" name="Picture 4" descr="MVC-025S"/>
          <p:cNvPicPr>
            <a:picLocks noChangeAspect="1" noChangeArrowheads="1"/>
          </p:cNvPicPr>
          <p:nvPr/>
        </p:nvPicPr>
        <p:blipFill>
          <a:blip r:embed="rId3">
            <a:lum bright="24000"/>
            <a:extLst>
              <a:ext uri="{28A0092B-C50C-407E-A947-70E740481C1C}">
                <a14:useLocalDpi xmlns:a14="http://schemas.microsoft.com/office/drawing/2010/main" val="0"/>
              </a:ext>
            </a:extLst>
          </a:blip>
          <a:srcRect l="15834" t="12222" r="17500" b="12222"/>
          <a:stretch>
            <a:fillRect/>
          </a:stretch>
        </p:blipFill>
        <p:spPr bwMode="auto">
          <a:xfrm>
            <a:off x="3505200" y="3429000"/>
            <a:ext cx="3352800" cy="284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77" name="Text Box 5"/>
          <p:cNvSpPr txBox="1">
            <a:spLocks noChangeArrowheads="1"/>
          </p:cNvSpPr>
          <p:nvPr/>
        </p:nvSpPr>
        <p:spPr bwMode="auto">
          <a:xfrm>
            <a:off x="609600" y="5791200"/>
            <a:ext cx="1981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spcBef>
                <a:spcPct val="30000"/>
              </a:spcBef>
            </a:pPr>
            <a:r>
              <a:rPr lang="en-US" altLang="en-US" b="1">
                <a:solidFill>
                  <a:schemeClr val="accent1"/>
                </a:solidFill>
              </a:rPr>
              <a:t>1910.305(b)(2)(i)</a:t>
            </a:r>
          </a:p>
        </p:txBody>
      </p:sp>
      <p:sp>
        <p:nvSpPr>
          <p:cNvPr id="4" name="Date Placeholder 1"/>
          <p:cNvSpPr txBox="1">
            <a:spLocks noGrp="1"/>
          </p:cNvSpPr>
          <p:nvPr/>
        </p:nvSpPr>
        <p:spPr bwMode="auto">
          <a:xfrm>
            <a:off x="533400" y="6042025"/>
            <a:ext cx="2743200" cy="457200"/>
          </a:xfrm>
          <a:prstGeom prst="rect">
            <a:avLst/>
          </a:prstGeom>
          <a:noFill/>
          <a:extLst/>
        </p:spPr>
        <p:txBody>
          <a:bodyPr/>
          <a:lstStyle/>
          <a:p>
            <a:pPr eaLnBrk="0" hangingPunct="0">
              <a:defRPr/>
            </a:pPr>
            <a:r>
              <a:rPr sz="1600" b="1" i="1" dirty="0">
                <a:latin typeface="+mn-lt"/>
                <a:ea typeface="+mn-ea"/>
              </a:rPr>
              <a:t>Asesoramiento sobre Seguridad y Salud</a:t>
            </a:r>
            <a:endParaRPr lang="es-ES" sz="1400" b="1" i="1" dirty="0">
              <a:latin typeface="+mn-lt"/>
              <a:ea typeface="+mn-ea"/>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609600" y="381000"/>
            <a:ext cx="7848600" cy="914400"/>
          </a:xfrm>
        </p:spPr>
        <p:txBody>
          <a:bodyPr/>
          <a:lstStyle/>
          <a:p>
            <a:pPr eaLnBrk="1" hangingPunct="1">
              <a:defRPr/>
            </a:pPr>
            <a:r>
              <a:rPr lang="es-ES">
                <a:ea typeface="ＭＳ Ｐゴシック" charset="0"/>
              </a:rPr>
              <a:t>Uso de cables flexibles</a:t>
            </a:r>
          </a:p>
        </p:txBody>
      </p:sp>
      <p:sp>
        <p:nvSpPr>
          <p:cNvPr id="80899" name="Rectangle 3"/>
          <p:cNvSpPr>
            <a:spLocks noGrp="1" noChangeArrowheads="1"/>
          </p:cNvSpPr>
          <p:nvPr>
            <p:ph type="body" idx="1"/>
          </p:nvPr>
        </p:nvSpPr>
        <p:spPr>
          <a:xfrm>
            <a:off x="685800" y="1447800"/>
            <a:ext cx="7772400" cy="2514600"/>
          </a:xfrm>
        </p:spPr>
        <p:txBody>
          <a:bodyPr/>
          <a:lstStyle/>
          <a:p>
            <a:pPr eaLnBrk="1" hangingPunct="1">
              <a:lnSpc>
                <a:spcPct val="110000"/>
              </a:lnSpc>
              <a:buClr>
                <a:schemeClr val="accent1"/>
              </a:buClr>
            </a:pPr>
            <a:r>
              <a:rPr lang="es-ES" altLang="en-US" smtClean="0"/>
              <a:t>Si atraviesan entradas u otros puntos de aplastamiento, se deben usar cables flexibles con protección para evitar daños</a:t>
            </a:r>
          </a:p>
        </p:txBody>
      </p:sp>
      <p:pic>
        <p:nvPicPr>
          <p:cNvPr id="80900" name="Picture 4" descr="Slide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600" y="3124200"/>
            <a:ext cx="3227388"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01" name="Text Box 5"/>
          <p:cNvSpPr txBox="1">
            <a:spLocks noChangeArrowheads="1"/>
          </p:cNvSpPr>
          <p:nvPr/>
        </p:nvSpPr>
        <p:spPr bwMode="auto">
          <a:xfrm>
            <a:off x="533400" y="5791200"/>
            <a:ext cx="1981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spcBef>
                <a:spcPct val="50000"/>
              </a:spcBef>
            </a:pPr>
            <a:r>
              <a:rPr lang="en-US" altLang="en-US" b="1">
                <a:solidFill>
                  <a:schemeClr val="accent1"/>
                </a:solidFill>
              </a:rPr>
              <a:t>1910.305(a)(2)(x)</a:t>
            </a:r>
          </a:p>
        </p:txBody>
      </p:sp>
      <p:sp>
        <p:nvSpPr>
          <p:cNvPr id="4" name="Date Placeholder 1"/>
          <p:cNvSpPr txBox="1">
            <a:spLocks noGrp="1"/>
          </p:cNvSpPr>
          <p:nvPr/>
        </p:nvSpPr>
        <p:spPr bwMode="auto">
          <a:xfrm>
            <a:off x="533400" y="6042025"/>
            <a:ext cx="2743200" cy="457200"/>
          </a:xfrm>
          <a:prstGeom prst="rect">
            <a:avLst/>
          </a:prstGeom>
          <a:noFill/>
          <a:extLst/>
        </p:spPr>
        <p:txBody>
          <a:bodyPr/>
          <a:lstStyle/>
          <a:p>
            <a:pPr eaLnBrk="0" hangingPunct="0">
              <a:defRPr/>
            </a:pPr>
            <a:r>
              <a:rPr sz="1600" b="1" i="1" dirty="0">
                <a:latin typeface="+mn-lt"/>
                <a:ea typeface="+mn-ea"/>
              </a:rPr>
              <a:t>Asesoramiento sobre Seguridad y Salud</a:t>
            </a:r>
            <a:endParaRPr lang="es-ES" sz="1400" b="1" i="1" dirty="0">
              <a:latin typeface="+mn-lt"/>
              <a:ea typeface="+mn-ea"/>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8978" name="Rectangle 2"/>
          <p:cNvSpPr>
            <a:spLocks noChangeArrowheads="1"/>
          </p:cNvSpPr>
          <p:nvPr/>
        </p:nvSpPr>
        <p:spPr bwMode="auto">
          <a:xfrm>
            <a:off x="692150" y="228600"/>
            <a:ext cx="7773988" cy="1144588"/>
          </a:xfrm>
          <a:prstGeom prst="rect">
            <a:avLst/>
          </a:prstGeom>
          <a:noFill/>
          <a:ln>
            <a:noFill/>
          </a:ln>
          <a:effectLst>
            <a:outerShdw dist="35921" dir="2700000" algn="ctr" rotWithShape="0">
              <a:srgbClr val="99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p>
            <a:pPr algn="ctr" eaLnBrk="0" hangingPunct="0">
              <a:defRPr/>
            </a:pPr>
            <a:r>
              <a:rPr lang="en-US" sz="4400" b="1">
                <a:solidFill>
                  <a:schemeClr val="accent1"/>
                </a:solidFill>
                <a:effectLst>
                  <a:outerShdw blurRad="38100" dist="38100" dir="2700000" algn="tl">
                    <a:srgbClr val="000000"/>
                  </a:outerShdw>
                </a:effectLst>
                <a:latin typeface="Times New Roman" pitchFamily="18" charset="0"/>
                <a:ea typeface="ＭＳ Ｐゴシック" pitchFamily="34" charset="-128"/>
              </a:rPr>
              <a:t>Uso de cables flexibles</a:t>
            </a:r>
          </a:p>
        </p:txBody>
      </p:sp>
      <p:pic>
        <p:nvPicPr>
          <p:cNvPr id="81923" name="Picture 3" descr="temp wiring"/>
          <p:cNvPicPr>
            <a:picLocks noChangeAspect="1" noChangeArrowheads="1"/>
          </p:cNvPicPr>
          <p:nvPr/>
        </p:nvPicPr>
        <p:blipFill>
          <a:blip r:embed="rId3">
            <a:extLst>
              <a:ext uri="{28A0092B-C50C-407E-A947-70E740481C1C}">
                <a14:useLocalDpi xmlns:a14="http://schemas.microsoft.com/office/drawing/2010/main" val="0"/>
              </a:ext>
            </a:extLst>
          </a:blip>
          <a:srcRect l="17288" r="3502"/>
          <a:stretch>
            <a:fillRect/>
          </a:stretch>
        </p:blipFill>
        <p:spPr bwMode="auto">
          <a:xfrm>
            <a:off x="6278563" y="1600200"/>
            <a:ext cx="210343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4" name="Rectangle 4"/>
          <p:cNvSpPr>
            <a:spLocks noGrp="1" noChangeArrowheads="1"/>
          </p:cNvSpPr>
          <p:nvPr>
            <p:ph type="body" idx="1"/>
          </p:nvPr>
        </p:nvSpPr>
        <p:spPr>
          <a:xfrm>
            <a:off x="609600" y="1098550"/>
            <a:ext cx="5257800" cy="4572000"/>
          </a:xfrm>
        </p:spPr>
        <p:txBody>
          <a:bodyPr/>
          <a:lstStyle/>
          <a:p>
            <a:pPr eaLnBrk="1" hangingPunct="1">
              <a:buClr>
                <a:schemeClr val="accent1"/>
              </a:buClr>
            </a:pPr>
            <a:r>
              <a:rPr lang="es-ES" altLang="en-US" sz="2300" smtClean="0"/>
              <a:t>Más vulnerables que el cableado fijo</a:t>
            </a:r>
          </a:p>
          <a:p>
            <a:pPr eaLnBrk="1" hangingPunct="1">
              <a:buClr>
                <a:schemeClr val="accent1"/>
              </a:buClr>
            </a:pPr>
            <a:r>
              <a:rPr lang="es-ES" altLang="en-US" sz="2300" smtClean="0"/>
              <a:t>No usar si se puede emplear uno de los métodos de cableados reconocidos</a:t>
            </a:r>
          </a:p>
          <a:p>
            <a:pPr eaLnBrk="1" hangingPunct="1">
              <a:buClr>
                <a:schemeClr val="accent1"/>
              </a:buClr>
            </a:pPr>
            <a:r>
              <a:rPr lang="es-ES" altLang="en-US" sz="2300" smtClean="0"/>
              <a:t>Los cables flexibles se pueden dañar con:</a:t>
            </a:r>
          </a:p>
          <a:p>
            <a:pPr lvl="1" eaLnBrk="1" hangingPunct="1">
              <a:buClr>
                <a:schemeClr val="accent1"/>
              </a:buClr>
            </a:pPr>
            <a:r>
              <a:rPr lang="es-ES" altLang="en-US" sz="2100" smtClean="0"/>
              <a:t>el paso del tiempo</a:t>
            </a:r>
          </a:p>
          <a:p>
            <a:pPr lvl="1" eaLnBrk="1" hangingPunct="1">
              <a:buClr>
                <a:schemeClr val="accent1"/>
              </a:buClr>
            </a:pPr>
            <a:r>
              <a:rPr lang="es-ES" altLang="en-US" sz="2100" smtClean="0"/>
              <a:t>los bordes de las puertas o ventanas</a:t>
            </a:r>
          </a:p>
          <a:p>
            <a:pPr lvl="1" eaLnBrk="1" hangingPunct="1">
              <a:buClr>
                <a:schemeClr val="accent1"/>
              </a:buClr>
            </a:pPr>
            <a:r>
              <a:rPr lang="es-ES" altLang="en-US" sz="2100" smtClean="0"/>
              <a:t>ganchos o sujeciones</a:t>
            </a:r>
          </a:p>
          <a:p>
            <a:pPr lvl="1" eaLnBrk="1" hangingPunct="1">
              <a:buClr>
                <a:schemeClr val="accent1"/>
              </a:buClr>
            </a:pPr>
            <a:r>
              <a:rPr lang="es-ES" altLang="en-US" sz="2100" smtClean="0"/>
              <a:t>abrasión de materiales adyacentes</a:t>
            </a:r>
          </a:p>
          <a:p>
            <a:pPr lvl="1" eaLnBrk="1" hangingPunct="1">
              <a:buClr>
                <a:schemeClr val="accent1"/>
              </a:buClr>
            </a:pPr>
            <a:r>
              <a:rPr lang="es-ES" altLang="en-US" sz="2100" smtClean="0"/>
              <a:t>actividades en el área</a:t>
            </a:r>
          </a:p>
          <a:p>
            <a:pPr eaLnBrk="1" hangingPunct="1">
              <a:buClr>
                <a:schemeClr val="accent1"/>
              </a:buClr>
            </a:pPr>
            <a:r>
              <a:rPr lang="es-ES" altLang="en-US" sz="2300" smtClean="0"/>
              <a:t>El uso indebido de cables flexibles puede ocasionar descargas, quemaduras o incendio</a:t>
            </a:r>
          </a:p>
          <a:p>
            <a:pPr eaLnBrk="1" hangingPunct="1">
              <a:buClr>
                <a:schemeClr val="accent1"/>
              </a:buClr>
              <a:buFontTx/>
              <a:buNone/>
            </a:pPr>
            <a:endParaRPr lang="es-ES" altLang="en-US" sz="2300" smtClean="0"/>
          </a:p>
          <a:p>
            <a:pPr lvl="1" eaLnBrk="1" hangingPunct="1">
              <a:buClr>
                <a:schemeClr val="accent1"/>
              </a:buClr>
              <a:buFontTx/>
              <a:buNone/>
            </a:pPr>
            <a:endParaRPr lang="es-ES" altLang="en-US" smtClean="0"/>
          </a:p>
        </p:txBody>
      </p:sp>
      <p:sp>
        <p:nvSpPr>
          <p:cNvPr id="81925" name="Text Box 5"/>
          <p:cNvSpPr txBox="1">
            <a:spLocks noChangeArrowheads="1"/>
          </p:cNvSpPr>
          <p:nvPr/>
        </p:nvSpPr>
        <p:spPr bwMode="auto">
          <a:xfrm>
            <a:off x="5486400" y="6172200"/>
            <a:ext cx="1524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spcBef>
                <a:spcPct val="30000"/>
              </a:spcBef>
            </a:pPr>
            <a:r>
              <a:rPr lang="es-ES" altLang="en-US" b="1">
                <a:solidFill>
                  <a:schemeClr val="accent1"/>
                </a:solidFill>
              </a:rPr>
              <a:t>1910.305(g)</a:t>
            </a:r>
          </a:p>
        </p:txBody>
      </p:sp>
      <p:sp>
        <p:nvSpPr>
          <p:cNvPr id="4" name="Date Placeholder 1"/>
          <p:cNvSpPr txBox="1">
            <a:spLocks noGrp="1"/>
          </p:cNvSpPr>
          <p:nvPr/>
        </p:nvSpPr>
        <p:spPr bwMode="auto">
          <a:xfrm>
            <a:off x="533400" y="6042025"/>
            <a:ext cx="2743200" cy="457200"/>
          </a:xfrm>
          <a:prstGeom prst="rect">
            <a:avLst/>
          </a:prstGeom>
          <a:noFill/>
          <a:extLst/>
        </p:spPr>
        <p:txBody>
          <a:bodyPr/>
          <a:lstStyle/>
          <a:p>
            <a:pPr eaLnBrk="0" hangingPunct="0">
              <a:defRPr/>
            </a:pPr>
            <a:r>
              <a:rPr sz="1600" b="1" i="1" dirty="0">
                <a:latin typeface="+mn-lt"/>
                <a:ea typeface="+mn-ea"/>
              </a:rPr>
              <a:t>Asesoramiento sobre Seguridad y Salud</a:t>
            </a:r>
            <a:endParaRPr lang="es-ES" sz="1400" b="1" i="1" dirty="0">
              <a:latin typeface="+mn-lt"/>
              <a:ea typeface="+mn-ea"/>
            </a:endParaRPr>
          </a:p>
        </p:txBody>
      </p:sp>
    </p:spTree>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457200" y="533400"/>
            <a:ext cx="8229600" cy="1143000"/>
          </a:xfrm>
        </p:spPr>
        <p:txBody>
          <a:bodyPr/>
          <a:lstStyle/>
          <a:p>
            <a:pPr eaLnBrk="1" hangingPunct="1">
              <a:defRPr/>
            </a:pPr>
            <a:r>
              <a:rPr lang="en-US" sz="4200">
                <a:ea typeface="ＭＳ Ｐゴシック" charset="0"/>
              </a:rPr>
              <a:t>Usos permitidos de los cables flexibles</a:t>
            </a:r>
            <a:r>
              <a:rPr lang="es-ES">
                <a:ea typeface="ＭＳ Ｐゴシック" charset="0"/>
              </a:rPr>
              <a:t/>
            </a:r>
            <a:br>
              <a:rPr lang="es-ES">
                <a:ea typeface="ＭＳ Ｐゴシック" charset="0"/>
              </a:rPr>
            </a:br>
            <a:r>
              <a:rPr lang="en-US" sz="3800">
                <a:ea typeface="ＭＳ Ｐゴシック" charset="0"/>
              </a:rPr>
              <a:t>Ejemplos</a:t>
            </a:r>
          </a:p>
        </p:txBody>
      </p:sp>
      <p:pic>
        <p:nvPicPr>
          <p:cNvPr id="82947" name="Picture 3" descr="flexy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2276475"/>
            <a:ext cx="7364413" cy="246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48" name="Text Box 4"/>
          <p:cNvSpPr txBox="1">
            <a:spLocks noChangeArrowheads="1"/>
          </p:cNvSpPr>
          <p:nvPr/>
        </p:nvSpPr>
        <p:spPr bwMode="auto">
          <a:xfrm>
            <a:off x="228600" y="4872038"/>
            <a:ext cx="2511425" cy="650875"/>
          </a:xfrm>
          <a:prstGeom prst="rect">
            <a:avLst/>
          </a:prstGeom>
          <a:solidFill>
            <a:srgbClr val="FFFF99"/>
          </a:solidFill>
          <a:ln w="9525">
            <a:solidFill>
              <a:srgbClr val="990000"/>
            </a:solidFill>
            <a:miter lim="800000"/>
            <a:headEnd type="none" w="sm" len="sm"/>
            <a:tailEnd type="none" w="sm" len="sm"/>
          </a:ln>
        </p:spPr>
        <p:txBody>
          <a:bodyPr wrap="none">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a:r>
              <a:rPr lang="es-ES" altLang="en-US">
                <a:solidFill>
                  <a:srgbClr val="990000"/>
                </a:solidFill>
                <a:latin typeface="Times New Roman" pitchFamily="18" charset="0"/>
              </a:rPr>
              <a:t>Cableado de accesorios o</a:t>
            </a:r>
          </a:p>
          <a:p>
            <a:pPr algn="ctr"/>
            <a:r>
              <a:rPr lang="es-ES" altLang="en-US">
                <a:solidFill>
                  <a:srgbClr val="990000"/>
                </a:solidFill>
                <a:latin typeface="Times New Roman" pitchFamily="18" charset="0"/>
              </a:rPr>
              <a:t>botoneras colgantes</a:t>
            </a:r>
          </a:p>
        </p:txBody>
      </p:sp>
      <p:sp>
        <p:nvSpPr>
          <p:cNvPr id="82949" name="Text Box 5"/>
          <p:cNvSpPr txBox="1">
            <a:spLocks noChangeArrowheads="1"/>
          </p:cNvSpPr>
          <p:nvPr/>
        </p:nvSpPr>
        <p:spPr bwMode="auto">
          <a:xfrm>
            <a:off x="2790825" y="4872038"/>
            <a:ext cx="2924175" cy="650875"/>
          </a:xfrm>
          <a:prstGeom prst="rect">
            <a:avLst/>
          </a:prstGeom>
          <a:solidFill>
            <a:srgbClr val="FFFF99"/>
          </a:solidFill>
          <a:ln w="9525">
            <a:solidFill>
              <a:srgbClr val="990000"/>
            </a:solidFill>
            <a:miter lim="800000"/>
            <a:headEnd type="none" w="sm" len="sm"/>
            <a:tailEnd type="none" w="sm" len="sm"/>
          </a:ln>
        </p:spPr>
        <p:txBody>
          <a:bodyPr wrap="none">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a:r>
              <a:rPr lang="es-ES" altLang="en-US">
                <a:solidFill>
                  <a:srgbClr val="990000"/>
                </a:solidFill>
                <a:latin typeface="Times New Roman" pitchFamily="18" charset="0"/>
              </a:rPr>
              <a:t>Lámparas, herramientas </a:t>
            </a:r>
          </a:p>
          <a:p>
            <a:pPr algn="ctr"/>
            <a:r>
              <a:rPr lang="es-ES" altLang="en-US">
                <a:solidFill>
                  <a:srgbClr val="990000"/>
                </a:solidFill>
                <a:latin typeface="Times New Roman" pitchFamily="18" charset="0"/>
              </a:rPr>
              <a:t>o electrodomésticos portátiles</a:t>
            </a:r>
          </a:p>
        </p:txBody>
      </p:sp>
      <p:sp>
        <p:nvSpPr>
          <p:cNvPr id="82950" name="Text Box 6"/>
          <p:cNvSpPr txBox="1">
            <a:spLocks noChangeArrowheads="1"/>
          </p:cNvSpPr>
          <p:nvPr/>
        </p:nvSpPr>
        <p:spPr bwMode="auto">
          <a:xfrm>
            <a:off x="5791200" y="4911725"/>
            <a:ext cx="3124200" cy="650875"/>
          </a:xfrm>
          <a:prstGeom prst="rect">
            <a:avLst/>
          </a:prstGeom>
          <a:solidFill>
            <a:srgbClr val="FFFF99"/>
          </a:solidFill>
          <a:ln w="9525">
            <a:solidFill>
              <a:srgbClr val="990000"/>
            </a:solidFill>
            <a:miter lim="800000"/>
            <a:headEnd type="none" w="sm" len="sm"/>
            <a:tailEnd type="none" w="sm" len="sm"/>
          </a:ln>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a:spcBef>
                <a:spcPct val="50000"/>
              </a:spcBef>
            </a:pPr>
            <a:r>
              <a:rPr lang="es-ES" altLang="en-US">
                <a:solidFill>
                  <a:srgbClr val="990000"/>
                </a:solidFill>
                <a:latin typeface="Times New Roman" pitchFamily="18" charset="0"/>
              </a:rPr>
              <a:t>Equipo fijo para facilitar el intercambio</a:t>
            </a:r>
          </a:p>
        </p:txBody>
      </p:sp>
      <p:sp>
        <p:nvSpPr>
          <p:cNvPr id="82951" name="Text Box 7"/>
          <p:cNvSpPr txBox="1">
            <a:spLocks noChangeArrowheads="1"/>
          </p:cNvSpPr>
          <p:nvPr/>
        </p:nvSpPr>
        <p:spPr bwMode="auto">
          <a:xfrm>
            <a:off x="4876800" y="6172200"/>
            <a:ext cx="2133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30000"/>
              </a:spcBef>
            </a:pPr>
            <a:r>
              <a:rPr lang="es-ES" altLang="en-US" b="1">
                <a:solidFill>
                  <a:schemeClr val="accent1"/>
                </a:solidFill>
              </a:rPr>
              <a:t>1910.305(g)(1)(ii)</a:t>
            </a:r>
          </a:p>
        </p:txBody>
      </p:sp>
      <p:sp>
        <p:nvSpPr>
          <p:cNvPr id="4" name="Date Placeholder 1"/>
          <p:cNvSpPr txBox="1">
            <a:spLocks noGrp="1"/>
          </p:cNvSpPr>
          <p:nvPr/>
        </p:nvSpPr>
        <p:spPr bwMode="auto">
          <a:xfrm>
            <a:off x="533400" y="6042025"/>
            <a:ext cx="2743200" cy="457200"/>
          </a:xfrm>
          <a:prstGeom prst="rect">
            <a:avLst/>
          </a:prstGeom>
          <a:noFill/>
          <a:extLst/>
        </p:spPr>
        <p:txBody>
          <a:bodyPr/>
          <a:lstStyle/>
          <a:p>
            <a:pPr eaLnBrk="0" hangingPunct="0">
              <a:defRPr/>
            </a:pPr>
            <a:r>
              <a:rPr sz="1600" b="1" i="1" dirty="0">
                <a:latin typeface="+mn-lt"/>
                <a:ea typeface="+mn-ea"/>
              </a:rPr>
              <a:t>Asesoramiento sobre Seguridad y Salud</a:t>
            </a:r>
            <a:endParaRPr lang="es-ES" sz="1400" b="1" i="1" dirty="0">
              <a:latin typeface="+mn-lt"/>
              <a:ea typeface="+mn-ea"/>
            </a:endParaRPr>
          </a:p>
        </p:txBody>
      </p:sp>
    </p:spTree>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685800" y="381000"/>
            <a:ext cx="7772400" cy="1143000"/>
          </a:xfrm>
        </p:spPr>
        <p:txBody>
          <a:bodyPr lIns="92075" tIns="46038" rIns="92075" bIns="46038"/>
          <a:lstStyle/>
          <a:p>
            <a:pPr eaLnBrk="1" hangingPunct="1">
              <a:defRPr/>
            </a:pPr>
            <a:r>
              <a:rPr lang="es-ES" sz="3500">
                <a:ea typeface="ＭＳ Ｐゴシック" charset="0"/>
              </a:rPr>
              <a:t>Usos prohibidos de los cables flexibles</a:t>
            </a:r>
            <a:br>
              <a:rPr lang="es-ES" sz="3500">
                <a:ea typeface="ＭＳ Ｐゴシック" charset="0"/>
              </a:rPr>
            </a:br>
            <a:r>
              <a:rPr lang="es-ES" sz="3500">
                <a:ea typeface="ＭＳ Ｐゴシック" charset="0"/>
              </a:rPr>
              <a:t>Ejemplos</a:t>
            </a:r>
          </a:p>
        </p:txBody>
      </p:sp>
      <p:sp>
        <p:nvSpPr>
          <p:cNvPr id="83971" name="Text Box 3"/>
          <p:cNvSpPr txBox="1">
            <a:spLocks noChangeArrowheads="1"/>
          </p:cNvSpPr>
          <p:nvPr/>
        </p:nvSpPr>
        <p:spPr bwMode="auto">
          <a:xfrm>
            <a:off x="533400" y="4911725"/>
            <a:ext cx="1884363" cy="650875"/>
          </a:xfrm>
          <a:prstGeom prst="rect">
            <a:avLst/>
          </a:prstGeom>
          <a:solidFill>
            <a:srgbClr val="FFFF99"/>
          </a:solidFill>
          <a:ln w="9525">
            <a:solidFill>
              <a:srgbClr val="990000"/>
            </a:solidFill>
            <a:miter lim="800000"/>
            <a:headEnd type="none" w="sm" len="sm"/>
            <a:tailEnd type="none" w="sm" len="sm"/>
          </a:ln>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a:spcBef>
                <a:spcPct val="50000"/>
              </a:spcBef>
            </a:pPr>
            <a:r>
              <a:rPr lang="es-ES" altLang="en-US">
                <a:solidFill>
                  <a:srgbClr val="990000"/>
                </a:solidFill>
                <a:latin typeface="Times New Roman" pitchFamily="18" charset="0"/>
              </a:rPr>
              <a:t>Sustitución de cableado fijo</a:t>
            </a:r>
          </a:p>
        </p:txBody>
      </p:sp>
      <p:sp>
        <p:nvSpPr>
          <p:cNvPr id="83972" name="Text Box 4"/>
          <p:cNvSpPr txBox="1">
            <a:spLocks noChangeArrowheads="1"/>
          </p:cNvSpPr>
          <p:nvPr/>
        </p:nvSpPr>
        <p:spPr bwMode="auto">
          <a:xfrm>
            <a:off x="2909888" y="4911725"/>
            <a:ext cx="2652712" cy="925513"/>
          </a:xfrm>
          <a:prstGeom prst="rect">
            <a:avLst/>
          </a:prstGeom>
          <a:solidFill>
            <a:srgbClr val="FFFF99"/>
          </a:solidFill>
          <a:ln w="9525">
            <a:solidFill>
              <a:srgbClr val="990000"/>
            </a:solidFill>
            <a:miter lim="800000"/>
            <a:headEnd type="none" w="sm" len="sm"/>
            <a:tailEnd type="none" w="sm" len="sm"/>
          </a:ln>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spcBef>
                <a:spcPct val="50000"/>
              </a:spcBef>
            </a:pPr>
            <a:r>
              <a:rPr lang="es-ES" altLang="en-US">
                <a:solidFill>
                  <a:srgbClr val="990000"/>
                </a:solidFill>
                <a:latin typeface="Times New Roman" pitchFamily="18" charset="0"/>
              </a:rPr>
              <a:t>Atravesar paredes, cielorrasos, pisos, puertas o ventanas</a:t>
            </a:r>
          </a:p>
        </p:txBody>
      </p:sp>
      <p:sp>
        <p:nvSpPr>
          <p:cNvPr id="83973" name="Text Box 5"/>
          <p:cNvSpPr txBox="1">
            <a:spLocks noChangeArrowheads="1"/>
          </p:cNvSpPr>
          <p:nvPr/>
        </p:nvSpPr>
        <p:spPr bwMode="auto">
          <a:xfrm>
            <a:off x="5888038" y="4911725"/>
            <a:ext cx="2493962" cy="650875"/>
          </a:xfrm>
          <a:prstGeom prst="rect">
            <a:avLst/>
          </a:prstGeom>
          <a:solidFill>
            <a:srgbClr val="FFFF99"/>
          </a:solidFill>
          <a:ln w="9525">
            <a:solidFill>
              <a:srgbClr val="990000"/>
            </a:solidFill>
            <a:miter lim="800000"/>
            <a:headEnd type="none" w="sm" len="sm"/>
            <a:tailEnd type="none" w="sm" len="sm"/>
          </a:ln>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spcBef>
                <a:spcPct val="50000"/>
              </a:spcBef>
            </a:pPr>
            <a:r>
              <a:rPr lang="es-ES" altLang="en-US">
                <a:solidFill>
                  <a:srgbClr val="990000"/>
                </a:solidFill>
                <a:latin typeface="Times New Roman" pitchFamily="18" charset="0"/>
              </a:rPr>
              <a:t>Ocultos o adheridos a superficies de edificios</a:t>
            </a:r>
          </a:p>
        </p:txBody>
      </p:sp>
      <p:pic>
        <p:nvPicPr>
          <p:cNvPr id="83974" name="Picture 6" descr="flexn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925638"/>
            <a:ext cx="7543800" cy="272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5" name="Text Box 7"/>
          <p:cNvSpPr txBox="1">
            <a:spLocks noChangeArrowheads="1"/>
          </p:cNvSpPr>
          <p:nvPr/>
        </p:nvSpPr>
        <p:spPr bwMode="auto">
          <a:xfrm>
            <a:off x="4953000" y="6172200"/>
            <a:ext cx="1981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spcBef>
                <a:spcPct val="30000"/>
              </a:spcBef>
            </a:pPr>
            <a:r>
              <a:rPr lang="es-ES" altLang="en-US" b="1">
                <a:solidFill>
                  <a:schemeClr val="accent1"/>
                </a:solidFill>
              </a:rPr>
              <a:t>1910.305(g)(1)</a:t>
            </a:r>
          </a:p>
        </p:txBody>
      </p:sp>
      <p:sp>
        <p:nvSpPr>
          <p:cNvPr id="4" name="Date Placeholder 1"/>
          <p:cNvSpPr txBox="1">
            <a:spLocks noGrp="1"/>
          </p:cNvSpPr>
          <p:nvPr/>
        </p:nvSpPr>
        <p:spPr bwMode="auto">
          <a:xfrm>
            <a:off x="533400" y="6042025"/>
            <a:ext cx="2743200" cy="457200"/>
          </a:xfrm>
          <a:prstGeom prst="rect">
            <a:avLst/>
          </a:prstGeom>
          <a:noFill/>
          <a:extLst/>
        </p:spPr>
        <p:txBody>
          <a:bodyPr/>
          <a:lstStyle/>
          <a:p>
            <a:pPr eaLnBrk="0" hangingPunct="0">
              <a:defRPr/>
            </a:pPr>
            <a:r>
              <a:rPr sz="1600" b="1" i="1" dirty="0">
                <a:latin typeface="+mn-lt"/>
                <a:ea typeface="+mn-ea"/>
              </a:rPr>
              <a:t>Asesoramiento sobre Seguridad y Salud</a:t>
            </a:r>
            <a:endParaRPr lang="es-ES" sz="1400" b="1" i="1" dirty="0">
              <a:latin typeface="+mn-lt"/>
              <a:ea typeface="+mn-ea"/>
            </a:endParaRPr>
          </a:p>
        </p:txBody>
      </p:sp>
    </p:spTree>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p:cNvSpPr>
            <a:spLocks noGrp="1"/>
          </p:cNvSpPr>
          <p:nvPr>
            <p:ph type="title"/>
          </p:nvPr>
        </p:nvSpPr>
        <p:spPr>
          <a:xfrm>
            <a:off x="685800" y="304800"/>
            <a:ext cx="7772400" cy="685800"/>
          </a:xfrm>
        </p:spPr>
        <p:txBody>
          <a:bodyPr/>
          <a:lstStyle/>
          <a:p>
            <a:pPr eaLnBrk="1" hangingPunct="1">
              <a:defRPr/>
            </a:pPr>
            <a:r>
              <a:rPr lang="es-ES">
                <a:ea typeface="ＭＳ Ｐゴシック" charset="0"/>
              </a:rPr>
              <a:t>Cables flexibles</a:t>
            </a:r>
          </a:p>
        </p:txBody>
      </p:sp>
      <p:sp>
        <p:nvSpPr>
          <p:cNvPr id="84995" name="Content Placeholder 3"/>
          <p:cNvSpPr>
            <a:spLocks noGrp="1"/>
          </p:cNvSpPr>
          <p:nvPr>
            <p:ph idx="1"/>
          </p:nvPr>
        </p:nvSpPr>
        <p:spPr>
          <a:xfrm>
            <a:off x="685800" y="1524000"/>
            <a:ext cx="7772400" cy="4114800"/>
          </a:xfrm>
        </p:spPr>
        <p:txBody>
          <a:bodyPr/>
          <a:lstStyle/>
          <a:p>
            <a:pPr eaLnBrk="1" hangingPunct="1">
              <a:buClr>
                <a:schemeClr val="accent1"/>
              </a:buClr>
            </a:pPr>
            <a:r>
              <a:rPr lang="es-ES" altLang="en-US" sz="2800" smtClean="0"/>
              <a:t>Los cables flexibles se deben conectar a dispositivos y accesorios.</a:t>
            </a:r>
          </a:p>
          <a:p>
            <a:pPr lvl="1" eaLnBrk="1" hangingPunct="1">
              <a:buClr>
                <a:schemeClr val="accent1"/>
              </a:buClr>
            </a:pPr>
            <a:r>
              <a:rPr lang="es-ES" altLang="en-US" sz="2600" smtClean="0"/>
              <a:t>Se deben usar sujetacables para evitar jalar de lo que te transmitirá directamente a las uniones o tornillos de terminales</a:t>
            </a:r>
            <a:r>
              <a:rPr lang="es-ES" altLang="en-US" sz="2400" smtClean="0"/>
              <a:t>.</a:t>
            </a:r>
          </a:p>
          <a:p>
            <a:pPr eaLnBrk="1" hangingPunct="1"/>
            <a:endParaRPr lang="es-ES" altLang="en-US" smtClean="0"/>
          </a:p>
        </p:txBody>
      </p:sp>
      <p:pic>
        <p:nvPicPr>
          <p:cNvPr id="84996" name="Picture 13" descr="P54 plu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3810000"/>
            <a:ext cx="3273425"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997" name="Picture 12" descr="P53 plu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4050" y="3825875"/>
            <a:ext cx="3409950" cy="219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8" name="Text Box 7"/>
          <p:cNvSpPr txBox="1">
            <a:spLocks noChangeArrowheads="1"/>
          </p:cNvSpPr>
          <p:nvPr/>
        </p:nvSpPr>
        <p:spPr bwMode="auto">
          <a:xfrm>
            <a:off x="4800600" y="6172200"/>
            <a:ext cx="2133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30000"/>
              </a:spcBef>
            </a:pPr>
            <a:r>
              <a:rPr lang="es-ES" altLang="en-US" b="1">
                <a:solidFill>
                  <a:schemeClr val="accent1"/>
                </a:solidFill>
              </a:rPr>
              <a:t>1910.305(g)(2)(iii)</a:t>
            </a:r>
          </a:p>
        </p:txBody>
      </p:sp>
      <p:sp>
        <p:nvSpPr>
          <p:cNvPr id="4" name="Date Placeholder 1"/>
          <p:cNvSpPr txBox="1">
            <a:spLocks noGrp="1"/>
          </p:cNvSpPr>
          <p:nvPr/>
        </p:nvSpPr>
        <p:spPr bwMode="auto">
          <a:xfrm>
            <a:off x="533400" y="6042025"/>
            <a:ext cx="2743200" cy="457200"/>
          </a:xfrm>
          <a:prstGeom prst="rect">
            <a:avLst/>
          </a:prstGeom>
          <a:noFill/>
          <a:extLst/>
        </p:spPr>
        <p:txBody>
          <a:bodyPr/>
          <a:lstStyle/>
          <a:p>
            <a:pPr eaLnBrk="0" hangingPunct="0">
              <a:defRPr/>
            </a:pPr>
            <a:r>
              <a:rPr sz="1600" b="1" i="1" dirty="0">
                <a:latin typeface="+mn-lt"/>
                <a:ea typeface="+mn-ea"/>
              </a:rPr>
              <a:t>Asesoramiento sobre Seguridad y Salud</a:t>
            </a:r>
            <a:endParaRPr lang="es-ES" sz="1400" b="1" i="1" dirty="0">
              <a:latin typeface="+mn-lt"/>
              <a:ea typeface="+mn-ea"/>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ctrTitle"/>
          </p:nvPr>
        </p:nvSpPr>
        <p:spPr>
          <a:xfrm>
            <a:off x="685800" y="1524000"/>
            <a:ext cx="7772400" cy="1752600"/>
          </a:xfrm>
        </p:spPr>
        <p:txBody>
          <a:bodyPr/>
          <a:lstStyle/>
          <a:p>
            <a:pPr eaLnBrk="1" hangingPunct="1">
              <a:defRPr/>
            </a:pPr>
            <a:r>
              <a:rPr lang="es-ES" smtClean="0">
                <a:ea typeface="ＭＳ Ｐゴシック" pitchFamily="34" charset="-128"/>
              </a:rPr>
              <a:t>Prácticas laborales relacionadas con la seguridad eléctrica</a:t>
            </a:r>
            <a:br>
              <a:rPr lang="es-ES" smtClean="0">
                <a:ea typeface="ＭＳ Ｐゴシック" pitchFamily="34" charset="-128"/>
              </a:rPr>
            </a:br>
            <a:r>
              <a:rPr lang="es-ES" sz="4000" smtClean="0">
                <a:ea typeface="ＭＳ Ｐゴシック" pitchFamily="34" charset="-128"/>
              </a:rPr>
              <a:t>1910.331 - 335</a:t>
            </a:r>
          </a:p>
        </p:txBody>
      </p:sp>
      <p:sp>
        <p:nvSpPr>
          <p:cNvPr id="4" name="Date Placeholder 1"/>
          <p:cNvSpPr txBox="1">
            <a:spLocks noGrp="1"/>
          </p:cNvSpPr>
          <p:nvPr/>
        </p:nvSpPr>
        <p:spPr bwMode="auto">
          <a:xfrm>
            <a:off x="533400" y="6042025"/>
            <a:ext cx="2743200" cy="457200"/>
          </a:xfrm>
          <a:prstGeom prst="rect">
            <a:avLst/>
          </a:prstGeom>
          <a:noFill/>
          <a:extLst/>
        </p:spPr>
        <p:txBody>
          <a:bodyPr/>
          <a:lstStyle/>
          <a:p>
            <a:pPr eaLnBrk="0" hangingPunct="0">
              <a:defRPr/>
            </a:pPr>
            <a:r>
              <a:rPr sz="1600" b="1" i="1" dirty="0">
                <a:latin typeface="+mn-lt"/>
                <a:ea typeface="+mn-ea"/>
              </a:rPr>
              <a:t>Asesoramiento sobre Seguridad y Salud</a:t>
            </a:r>
            <a:endParaRPr lang="es-ES" sz="1400" b="1" i="1" dirty="0">
              <a:latin typeface="+mn-lt"/>
              <a:ea typeface="+mn-ea"/>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ext Box 2"/>
          <p:cNvSpPr txBox="1">
            <a:spLocks noChangeArrowheads="1"/>
          </p:cNvSpPr>
          <p:nvPr/>
        </p:nvSpPr>
        <p:spPr bwMode="auto">
          <a:xfrm>
            <a:off x="838200" y="1752600"/>
            <a:ext cx="7620000" cy="253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s-ES" altLang="en-US" sz="4000">
                <a:latin typeface="Times New Roman" pitchFamily="18" charset="0"/>
              </a:rPr>
              <a:t>El</a:t>
            </a:r>
            <a:r>
              <a:rPr lang="es-ES" altLang="en-US"/>
              <a:t> </a:t>
            </a:r>
            <a:r>
              <a:rPr lang="es-ES" altLang="en-US" sz="4000">
                <a:latin typeface="Times New Roman" pitchFamily="18" charset="0"/>
              </a:rPr>
              <a:t>80% de los accidentes, los incidentes y las fatalidades relacionadas con la electricidad entre </a:t>
            </a:r>
            <a:r>
              <a:rPr lang="es-ES" altLang="en-US" sz="4000" b="1" i="1">
                <a:latin typeface="Times New Roman" pitchFamily="18" charset="0"/>
              </a:rPr>
              <a:t>trabajadores calificados</a:t>
            </a:r>
            <a:r>
              <a:rPr lang="es-ES" altLang="en-US"/>
              <a:t> </a:t>
            </a:r>
          </a:p>
        </p:txBody>
      </p:sp>
      <p:sp>
        <p:nvSpPr>
          <p:cNvPr id="87043" name="Text Box 3"/>
          <p:cNvSpPr txBox="1">
            <a:spLocks noChangeArrowheads="1"/>
          </p:cNvSpPr>
          <p:nvPr/>
        </p:nvSpPr>
        <p:spPr bwMode="auto">
          <a:xfrm>
            <a:off x="1295400" y="4038600"/>
            <a:ext cx="6934200" cy="222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s-ES" altLang="en-US" sz="4000">
                <a:latin typeface="Times New Roman" pitchFamily="18" charset="0"/>
              </a:rPr>
              <a:t>son a causa de</a:t>
            </a:r>
          </a:p>
          <a:p>
            <a:pPr algn="ctr" eaLnBrk="1" hangingPunct="1">
              <a:spcBef>
                <a:spcPct val="50000"/>
              </a:spcBef>
            </a:pPr>
            <a:r>
              <a:rPr lang="es-ES" altLang="en-US" sz="4000">
                <a:latin typeface="Times New Roman" pitchFamily="18" charset="0"/>
              </a:rPr>
              <a:t>explosiones de arco/relámpagos de arco</a:t>
            </a:r>
          </a:p>
        </p:txBody>
      </p:sp>
      <p:sp>
        <p:nvSpPr>
          <p:cNvPr id="4" name="Date Placeholder 1"/>
          <p:cNvSpPr txBox="1">
            <a:spLocks noGrp="1"/>
          </p:cNvSpPr>
          <p:nvPr/>
        </p:nvSpPr>
        <p:spPr bwMode="auto">
          <a:xfrm>
            <a:off x="533400" y="6042025"/>
            <a:ext cx="2743200" cy="457200"/>
          </a:xfrm>
          <a:prstGeom prst="rect">
            <a:avLst/>
          </a:prstGeom>
          <a:noFill/>
          <a:extLst/>
        </p:spPr>
        <p:txBody>
          <a:bodyPr/>
          <a:lstStyle/>
          <a:p>
            <a:pPr eaLnBrk="0" hangingPunct="0">
              <a:defRPr/>
            </a:pPr>
            <a:r>
              <a:rPr sz="1600" b="1" i="1" dirty="0">
                <a:latin typeface="+mn-lt"/>
                <a:ea typeface="+mn-ea"/>
              </a:rPr>
              <a:t>Asesoramiento sobre Seguridad y Salud</a:t>
            </a:r>
            <a:endParaRPr lang="es-ES" sz="1400" b="1" i="1" dirty="0">
              <a:latin typeface="+mn-lt"/>
              <a:ea typeface="+mn-ea"/>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ext Box 2"/>
          <p:cNvSpPr txBox="1">
            <a:spLocks noChangeArrowheads="1"/>
          </p:cNvSpPr>
          <p:nvPr/>
        </p:nvSpPr>
        <p:spPr bwMode="auto">
          <a:xfrm>
            <a:off x="762000" y="685800"/>
            <a:ext cx="77724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spcBef>
                <a:spcPct val="50000"/>
              </a:spcBef>
            </a:pPr>
            <a:r>
              <a:rPr lang="es-ES" altLang="en-US" sz="3200">
                <a:latin typeface="Times New Roman" pitchFamily="18" charset="0"/>
              </a:rPr>
              <a:t>¿Qué riesgo eléctrico es la causa de casi el 80% de los accidentes, incidentes y fatalidades entre trabajadores </a:t>
            </a:r>
            <a:r>
              <a:rPr lang="es-ES" altLang="en-US" sz="3200" b="1" i="1" u="sng">
                <a:latin typeface="Times New Roman" pitchFamily="18" charset="0"/>
              </a:rPr>
              <a:t>no calificados</a:t>
            </a:r>
            <a:r>
              <a:rPr lang="es-ES" altLang="en-US" sz="3200">
                <a:latin typeface="Times New Roman" pitchFamily="18" charset="0"/>
              </a:rPr>
              <a:t>?</a:t>
            </a:r>
          </a:p>
        </p:txBody>
      </p:sp>
      <p:sp>
        <p:nvSpPr>
          <p:cNvPr id="88067" name="Text Box 3"/>
          <p:cNvSpPr txBox="1">
            <a:spLocks noChangeArrowheads="1"/>
          </p:cNvSpPr>
          <p:nvPr/>
        </p:nvSpPr>
        <p:spPr bwMode="auto">
          <a:xfrm>
            <a:off x="2438400" y="2825750"/>
            <a:ext cx="44196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s-ES" altLang="en-US" sz="4000" b="1" i="1" u="sng">
                <a:latin typeface="Times New Roman" pitchFamily="18" charset="0"/>
              </a:rPr>
              <a:t>Electrocución</a:t>
            </a:r>
          </a:p>
        </p:txBody>
      </p:sp>
      <p:sp>
        <p:nvSpPr>
          <p:cNvPr id="88068" name="Text Box 4"/>
          <p:cNvSpPr txBox="1">
            <a:spLocks noChangeArrowheads="1"/>
          </p:cNvSpPr>
          <p:nvPr/>
        </p:nvSpPr>
        <p:spPr bwMode="auto">
          <a:xfrm>
            <a:off x="685800" y="3781425"/>
            <a:ext cx="7772400" cy="222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spcBef>
                <a:spcPct val="50000"/>
              </a:spcBef>
            </a:pPr>
            <a:r>
              <a:rPr lang="es-ES" altLang="en-US" sz="4000">
                <a:latin typeface="Times New Roman" pitchFamily="18" charset="0"/>
              </a:rPr>
              <a:t>Por lo general, relacionado con una falta de </a:t>
            </a:r>
          </a:p>
          <a:p>
            <a:pPr algn="ctr" eaLnBrk="1" hangingPunct="1">
              <a:spcBef>
                <a:spcPct val="50000"/>
              </a:spcBef>
            </a:pPr>
            <a:r>
              <a:rPr lang="es-ES" altLang="en-US" sz="4000" b="1" i="1" u="sng">
                <a:latin typeface="Times New Roman" pitchFamily="18" charset="0"/>
              </a:rPr>
              <a:t>conexión a tierra de equipos</a:t>
            </a:r>
          </a:p>
        </p:txBody>
      </p:sp>
      <p:sp>
        <p:nvSpPr>
          <p:cNvPr id="4" name="Date Placeholder 1"/>
          <p:cNvSpPr txBox="1">
            <a:spLocks noGrp="1"/>
          </p:cNvSpPr>
          <p:nvPr/>
        </p:nvSpPr>
        <p:spPr bwMode="auto">
          <a:xfrm>
            <a:off x="533400" y="6042025"/>
            <a:ext cx="2743200" cy="457200"/>
          </a:xfrm>
          <a:prstGeom prst="rect">
            <a:avLst/>
          </a:prstGeom>
          <a:noFill/>
          <a:extLst/>
        </p:spPr>
        <p:txBody>
          <a:bodyPr/>
          <a:lstStyle/>
          <a:p>
            <a:pPr eaLnBrk="0" hangingPunct="0">
              <a:defRPr/>
            </a:pPr>
            <a:r>
              <a:rPr sz="1600" b="1" i="1" dirty="0">
                <a:latin typeface="+mn-lt"/>
                <a:ea typeface="+mn-ea"/>
              </a:rPr>
              <a:t>Asesoramiento sobre Seguridad y Salud</a:t>
            </a:r>
            <a:endParaRPr lang="es-ES" sz="1400" b="1" i="1" dirty="0">
              <a:latin typeface="+mn-lt"/>
              <a:ea typeface="+mn-ea"/>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eaLnBrk="1" hangingPunct="1">
              <a:defRPr/>
            </a:pPr>
            <a:r>
              <a:rPr lang="en-US" sz="4000" smtClean="0">
                <a:ea typeface="ＭＳ Ｐゴシック" pitchFamily="34" charset="-128"/>
              </a:rPr>
              <a:t>Prácticas laborales relacionadas con la seguridad eléctrica</a:t>
            </a:r>
          </a:p>
        </p:txBody>
      </p:sp>
      <p:sp>
        <p:nvSpPr>
          <p:cNvPr id="89091" name="Rectangle 3"/>
          <p:cNvSpPr>
            <a:spLocks noGrp="1" noChangeArrowheads="1"/>
          </p:cNvSpPr>
          <p:nvPr>
            <p:ph type="body" idx="1"/>
          </p:nvPr>
        </p:nvSpPr>
        <p:spPr/>
        <p:txBody>
          <a:bodyPr/>
          <a:lstStyle/>
          <a:p>
            <a:pPr eaLnBrk="1" hangingPunct="1">
              <a:buClr>
                <a:schemeClr val="accent1"/>
              </a:buClr>
            </a:pPr>
            <a:r>
              <a:rPr lang="es-ES" altLang="en-US" sz="2400" smtClean="0">
                <a:solidFill>
                  <a:schemeClr val="accent1"/>
                </a:solidFill>
              </a:rPr>
              <a:t>1910.331(a)(1) </a:t>
            </a:r>
            <a:r>
              <a:rPr lang="es-ES" altLang="en-US" sz="2400" i="1" smtClean="0">
                <a:solidFill>
                  <a:schemeClr val="accent1"/>
                </a:solidFill>
              </a:rPr>
              <a:t>cableado de instalaciones</a:t>
            </a:r>
            <a:r>
              <a:rPr lang="es-ES" altLang="en-US" sz="2400" smtClean="0">
                <a:solidFill>
                  <a:schemeClr val="accent1"/>
                </a:solidFill>
              </a:rPr>
              <a:t>.</a:t>
            </a:r>
            <a:r>
              <a:rPr lang="es-ES" altLang="en-US" sz="2400" smtClean="0"/>
              <a:t>  Instalaciones de conductores y equipos eléctricos en edificios u otras estructuras , en otras instalaciones como patios, estacionamientos de parques de atracciones y otras áreas, y subestaciones industriales</a:t>
            </a:r>
          </a:p>
          <a:p>
            <a:pPr eaLnBrk="1" hangingPunct="1">
              <a:buClr>
                <a:schemeClr val="accent1"/>
              </a:buClr>
            </a:pPr>
            <a:endParaRPr lang="es-ES" altLang="en-US" sz="2400" smtClean="0"/>
          </a:p>
          <a:p>
            <a:pPr eaLnBrk="1" hangingPunct="1">
              <a:buClr>
                <a:schemeClr val="accent1"/>
              </a:buClr>
            </a:pPr>
            <a:r>
              <a:rPr lang="es-ES" altLang="en-US" sz="2400" smtClean="0">
                <a:solidFill>
                  <a:schemeClr val="accent1"/>
                </a:solidFill>
              </a:rPr>
              <a:t>1910.399 </a:t>
            </a:r>
            <a:r>
              <a:rPr lang="es-ES" altLang="en-US" sz="2400" i="1" smtClean="0">
                <a:solidFill>
                  <a:schemeClr val="accent1"/>
                </a:solidFill>
              </a:rPr>
              <a:t>Equipos.</a:t>
            </a:r>
            <a:r>
              <a:rPr lang="es-ES" altLang="en-US" sz="2400" smtClean="0"/>
              <a:t>  Un término general que incluye materiales, accesorios, dispositivos, instrumentos, piezas fijas, aparatos y elementos similares utilizados como parte o en conexión con una instalación eléctrica</a:t>
            </a:r>
            <a:r>
              <a:rPr lang="es-ES" altLang="en-US" smtClean="0"/>
              <a:t> </a:t>
            </a:r>
          </a:p>
        </p:txBody>
      </p:sp>
      <p:sp>
        <p:nvSpPr>
          <p:cNvPr id="4" name="Date Placeholder 1"/>
          <p:cNvSpPr txBox="1">
            <a:spLocks noGrp="1"/>
          </p:cNvSpPr>
          <p:nvPr/>
        </p:nvSpPr>
        <p:spPr bwMode="auto">
          <a:xfrm>
            <a:off x="533400" y="6042025"/>
            <a:ext cx="2743200" cy="457200"/>
          </a:xfrm>
          <a:prstGeom prst="rect">
            <a:avLst/>
          </a:prstGeom>
          <a:noFill/>
          <a:extLst/>
        </p:spPr>
        <p:txBody>
          <a:bodyPr/>
          <a:lstStyle/>
          <a:p>
            <a:pPr eaLnBrk="0" hangingPunct="0">
              <a:defRPr/>
            </a:pPr>
            <a:r>
              <a:rPr sz="1600" b="1" i="1" dirty="0">
                <a:latin typeface="+mn-lt"/>
                <a:ea typeface="+mn-ea"/>
              </a:rPr>
              <a:t>Asesoramiento sobre Seguridad y Salud</a:t>
            </a:r>
            <a:endParaRPr lang="es-ES" sz="1400" b="1" i="1" dirty="0">
              <a:latin typeface="+mn-lt"/>
              <a:ea typeface="+mn-ea"/>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ext Box 2"/>
          <p:cNvSpPr txBox="1">
            <a:spLocks noChangeArrowheads="1"/>
          </p:cNvSpPr>
          <p:nvPr/>
        </p:nvSpPr>
        <p:spPr bwMode="auto">
          <a:xfrm>
            <a:off x="762000" y="762000"/>
            <a:ext cx="7543800" cy="155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spcBef>
                <a:spcPct val="50000"/>
              </a:spcBef>
            </a:pPr>
            <a:r>
              <a:rPr lang="es-ES" altLang="en-US" sz="3200">
                <a:latin typeface="Times New Roman" pitchFamily="18" charset="0"/>
              </a:rPr>
              <a:t>¿Esta norma se aplica a un técnico que trabaja en un centro de reparación, diagnóstico y resolución y reparación de:</a:t>
            </a:r>
          </a:p>
        </p:txBody>
      </p:sp>
      <p:sp>
        <p:nvSpPr>
          <p:cNvPr id="90115" name="Text Box 3"/>
          <p:cNvSpPr txBox="1">
            <a:spLocks noChangeArrowheads="1"/>
          </p:cNvSpPr>
          <p:nvPr/>
        </p:nvSpPr>
        <p:spPr bwMode="auto">
          <a:xfrm>
            <a:off x="838200" y="2590800"/>
            <a:ext cx="6172200" cy="350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spcBef>
                <a:spcPct val="50000"/>
              </a:spcBef>
            </a:pPr>
            <a:r>
              <a:rPr lang="es-ES" altLang="en-US" sz="3200">
                <a:latin typeface="Times New Roman" pitchFamily="18" charset="0"/>
              </a:rPr>
              <a:t>hornos microondas? </a:t>
            </a:r>
            <a:r>
              <a:rPr lang="es-ES" altLang="en-US" sz="3200" u="sng">
                <a:latin typeface="Times New Roman" pitchFamily="18" charset="0"/>
              </a:rPr>
              <a:t>Sí</a:t>
            </a:r>
          </a:p>
          <a:p>
            <a:pPr eaLnBrk="1" hangingPunct="1">
              <a:spcBef>
                <a:spcPct val="50000"/>
              </a:spcBef>
            </a:pPr>
            <a:r>
              <a:rPr lang="es-ES" altLang="en-US" sz="3200">
                <a:latin typeface="Times New Roman" pitchFamily="18" charset="0"/>
              </a:rPr>
              <a:t>televisores y videocaseteras? </a:t>
            </a:r>
            <a:r>
              <a:rPr lang="es-ES" altLang="en-US" sz="3200" u="sng">
                <a:latin typeface="Times New Roman" pitchFamily="18" charset="0"/>
              </a:rPr>
              <a:t>Sí</a:t>
            </a:r>
            <a:endParaRPr lang="es-ES" altLang="en-US" sz="3200">
              <a:latin typeface="Times New Roman" pitchFamily="18" charset="0"/>
            </a:endParaRPr>
          </a:p>
          <a:p>
            <a:pPr eaLnBrk="1" hangingPunct="1">
              <a:spcBef>
                <a:spcPct val="50000"/>
              </a:spcBef>
            </a:pPr>
            <a:r>
              <a:rPr lang="es-ES" altLang="en-US" sz="3200">
                <a:latin typeface="Times New Roman" pitchFamily="18" charset="0"/>
              </a:rPr>
              <a:t>computadoras? </a:t>
            </a:r>
            <a:r>
              <a:rPr lang="es-ES" altLang="en-US" sz="3200" u="sng">
                <a:latin typeface="Times New Roman" pitchFamily="18" charset="0"/>
              </a:rPr>
              <a:t>Sí</a:t>
            </a:r>
          </a:p>
          <a:p>
            <a:pPr eaLnBrk="1" hangingPunct="1">
              <a:spcBef>
                <a:spcPct val="50000"/>
              </a:spcBef>
            </a:pPr>
            <a:r>
              <a:rPr lang="es-ES" altLang="en-US" sz="3200">
                <a:latin typeface="Times New Roman" pitchFamily="18" charset="0"/>
              </a:rPr>
              <a:t>lámparas? </a:t>
            </a:r>
            <a:r>
              <a:rPr lang="es-ES" altLang="en-US" sz="3200" u="sng">
                <a:latin typeface="Times New Roman" pitchFamily="18" charset="0"/>
              </a:rPr>
              <a:t>Sí</a:t>
            </a:r>
          </a:p>
          <a:p>
            <a:pPr eaLnBrk="1" hangingPunct="1">
              <a:spcBef>
                <a:spcPct val="50000"/>
              </a:spcBef>
            </a:pPr>
            <a:r>
              <a:rPr lang="es-ES" altLang="en-US" sz="3200">
                <a:latin typeface="Times New Roman" pitchFamily="18" charset="0"/>
              </a:rPr>
              <a:t>cualquier componente eléctrico? </a:t>
            </a:r>
            <a:r>
              <a:rPr lang="es-ES" altLang="en-US" sz="3200" u="sng">
                <a:latin typeface="Times New Roman" pitchFamily="18" charset="0"/>
              </a:rPr>
              <a:t>Sí</a:t>
            </a:r>
          </a:p>
        </p:txBody>
      </p:sp>
      <p:sp>
        <p:nvSpPr>
          <p:cNvPr id="4" name="Date Placeholder 1"/>
          <p:cNvSpPr txBox="1">
            <a:spLocks noGrp="1"/>
          </p:cNvSpPr>
          <p:nvPr/>
        </p:nvSpPr>
        <p:spPr bwMode="auto">
          <a:xfrm>
            <a:off x="533400" y="6042025"/>
            <a:ext cx="2743200" cy="457200"/>
          </a:xfrm>
          <a:prstGeom prst="rect">
            <a:avLst/>
          </a:prstGeom>
          <a:noFill/>
          <a:extLst/>
        </p:spPr>
        <p:txBody>
          <a:bodyPr/>
          <a:lstStyle/>
          <a:p>
            <a:pPr eaLnBrk="0" hangingPunct="0">
              <a:defRPr/>
            </a:pPr>
            <a:r>
              <a:rPr sz="1600" b="1" i="1" dirty="0">
                <a:latin typeface="+mn-lt"/>
                <a:ea typeface="+mn-ea"/>
              </a:rPr>
              <a:t>Asesoramiento sobre Seguridad y Salud</a:t>
            </a:r>
            <a:endParaRPr lang="es-ES" sz="1400" b="1" i="1" dirty="0">
              <a:latin typeface="+mn-lt"/>
              <a:ea typeface="+mn-ea"/>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685800" y="381000"/>
            <a:ext cx="7772400" cy="1143000"/>
          </a:xfrm>
        </p:spPr>
        <p:txBody>
          <a:bodyPr/>
          <a:lstStyle/>
          <a:p>
            <a:pPr eaLnBrk="1" hangingPunct="1">
              <a:defRPr/>
            </a:pPr>
            <a:r>
              <a:rPr lang="en-US" sz="4000" smtClean="0">
                <a:ea typeface="ＭＳ Ｐゴシック" pitchFamily="34" charset="-128"/>
              </a:rPr>
              <a:t>Protección de normas de instalación eléctricas</a:t>
            </a:r>
          </a:p>
        </p:txBody>
      </p:sp>
      <p:sp>
        <p:nvSpPr>
          <p:cNvPr id="91139" name="Text Box 3"/>
          <p:cNvSpPr txBox="1">
            <a:spLocks noChangeArrowheads="1"/>
          </p:cNvSpPr>
          <p:nvPr/>
        </p:nvSpPr>
        <p:spPr bwMode="auto">
          <a:xfrm>
            <a:off x="1524000" y="2057400"/>
            <a:ext cx="6172200" cy="415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spcBef>
                <a:spcPct val="50000"/>
              </a:spcBef>
            </a:pPr>
            <a:r>
              <a:rPr lang="es-ES" altLang="en-US" sz="2400">
                <a:latin typeface="Times New Roman" pitchFamily="18" charset="0"/>
              </a:rPr>
              <a:t>1 – Evitar contacto</a:t>
            </a:r>
          </a:p>
          <a:p>
            <a:pPr eaLnBrk="1" hangingPunct="1">
              <a:spcBef>
                <a:spcPct val="50000"/>
              </a:spcBef>
            </a:pPr>
            <a:r>
              <a:rPr lang="es-ES" altLang="en-US" sz="2400">
                <a:latin typeface="Times New Roman" pitchFamily="18" charset="0"/>
              </a:rPr>
              <a:t>    	a – Proteger </a:t>
            </a:r>
          </a:p>
          <a:p>
            <a:pPr eaLnBrk="1" hangingPunct="1">
              <a:spcBef>
                <a:spcPct val="50000"/>
              </a:spcBef>
            </a:pPr>
            <a:r>
              <a:rPr lang="es-ES" altLang="en-US" sz="2400">
                <a:latin typeface="Times New Roman" pitchFamily="18" charset="0"/>
              </a:rPr>
              <a:t>	b – Aislar </a:t>
            </a:r>
          </a:p>
          <a:p>
            <a:pPr eaLnBrk="1" hangingPunct="1">
              <a:spcBef>
                <a:spcPct val="50000"/>
              </a:spcBef>
            </a:pPr>
            <a:r>
              <a:rPr lang="es-ES" altLang="en-US" sz="2400">
                <a:latin typeface="Times New Roman" pitchFamily="18" charset="0"/>
              </a:rPr>
              <a:t>	c – Elevar </a:t>
            </a:r>
          </a:p>
          <a:p>
            <a:pPr eaLnBrk="1" hangingPunct="1">
              <a:spcBef>
                <a:spcPct val="50000"/>
              </a:spcBef>
            </a:pPr>
            <a:r>
              <a:rPr lang="es-ES" altLang="en-US" sz="2400">
                <a:latin typeface="Times New Roman" pitchFamily="18" charset="0"/>
              </a:rPr>
              <a:t>2 – Conectar a tierra </a:t>
            </a:r>
          </a:p>
          <a:p>
            <a:pPr eaLnBrk="1" hangingPunct="1">
              <a:spcBef>
                <a:spcPct val="50000"/>
              </a:spcBef>
            </a:pPr>
            <a:r>
              <a:rPr lang="es-ES" altLang="en-US" sz="2400">
                <a:latin typeface="Times New Roman" pitchFamily="18" charset="0"/>
              </a:rPr>
              <a:t>	(conexión a tierra de equipos)</a:t>
            </a:r>
          </a:p>
          <a:p>
            <a:pPr eaLnBrk="1" hangingPunct="1">
              <a:spcBef>
                <a:spcPct val="50000"/>
              </a:spcBef>
            </a:pPr>
            <a:r>
              <a:rPr lang="es-ES" altLang="en-US" sz="2400">
                <a:latin typeface="Times New Roman" pitchFamily="18" charset="0"/>
              </a:rPr>
              <a:t>3 - Disyuntor diferencial</a:t>
            </a:r>
          </a:p>
          <a:p>
            <a:pPr eaLnBrk="1" hangingPunct="1">
              <a:spcBef>
                <a:spcPct val="50000"/>
              </a:spcBef>
            </a:pPr>
            <a:r>
              <a:rPr lang="es-ES" altLang="en-US"/>
              <a:t>	</a:t>
            </a:r>
          </a:p>
        </p:txBody>
      </p:sp>
      <p:sp>
        <p:nvSpPr>
          <p:cNvPr id="4" name="Date Placeholder 1"/>
          <p:cNvSpPr txBox="1">
            <a:spLocks noGrp="1"/>
          </p:cNvSpPr>
          <p:nvPr/>
        </p:nvSpPr>
        <p:spPr bwMode="auto">
          <a:xfrm>
            <a:off x="533400" y="6042025"/>
            <a:ext cx="2743200" cy="457200"/>
          </a:xfrm>
          <a:prstGeom prst="rect">
            <a:avLst/>
          </a:prstGeom>
          <a:noFill/>
          <a:extLst/>
        </p:spPr>
        <p:txBody>
          <a:bodyPr/>
          <a:lstStyle/>
          <a:p>
            <a:pPr eaLnBrk="0" hangingPunct="0">
              <a:defRPr/>
            </a:pPr>
            <a:r>
              <a:rPr sz="1600" b="1" i="1" dirty="0">
                <a:latin typeface="+mn-lt"/>
                <a:ea typeface="+mn-ea"/>
              </a:rPr>
              <a:t>Asesoramiento sobre Seguridad y Salud</a:t>
            </a:r>
            <a:endParaRPr lang="es-ES" sz="1400" b="1" i="1" dirty="0">
              <a:latin typeface="+mn-lt"/>
              <a:ea typeface="+mn-ea"/>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685800" y="381000"/>
            <a:ext cx="7772400" cy="838200"/>
          </a:xfrm>
        </p:spPr>
        <p:txBody>
          <a:bodyPr/>
          <a:lstStyle/>
          <a:p>
            <a:pPr eaLnBrk="1" hangingPunct="1">
              <a:defRPr/>
            </a:pPr>
            <a:r>
              <a:rPr lang="es-ES" smtClean="0">
                <a:ea typeface="ＭＳ Ｐゴシック" pitchFamily="34" charset="-128"/>
              </a:rPr>
              <a:t>Prácticas laborales relacionadas con la seguridad </a:t>
            </a:r>
          </a:p>
        </p:txBody>
      </p:sp>
      <p:sp>
        <p:nvSpPr>
          <p:cNvPr id="92163" name="Rectangle 3"/>
          <p:cNvSpPr>
            <a:spLocks noGrp="1" noChangeArrowheads="1"/>
          </p:cNvSpPr>
          <p:nvPr>
            <p:ph type="body" idx="1"/>
          </p:nvPr>
        </p:nvSpPr>
        <p:spPr>
          <a:xfrm>
            <a:off x="685800" y="1212850"/>
            <a:ext cx="7772400" cy="4114800"/>
          </a:xfrm>
        </p:spPr>
        <p:txBody>
          <a:bodyPr/>
          <a:lstStyle/>
          <a:p>
            <a:pPr eaLnBrk="1" hangingPunct="1">
              <a:buClr>
                <a:schemeClr val="accent1"/>
              </a:buClr>
            </a:pPr>
            <a:r>
              <a:rPr lang="es-ES" altLang="en-US" sz="2800" smtClean="0"/>
              <a:t>Abarcan a:</a:t>
            </a:r>
          </a:p>
          <a:p>
            <a:pPr lvl="1" eaLnBrk="1" hangingPunct="1">
              <a:buClr>
                <a:schemeClr val="accent1"/>
              </a:buClr>
              <a:buFontTx/>
              <a:buChar char="•"/>
            </a:pPr>
            <a:r>
              <a:rPr lang="es-ES" altLang="en-US" sz="2400" smtClean="0"/>
              <a:t>Personas calificadas (aquellas que tienen capacitación para evitar los riesgos eléctricos)</a:t>
            </a:r>
          </a:p>
          <a:p>
            <a:pPr lvl="1" eaLnBrk="1" hangingPunct="1">
              <a:buClr>
                <a:schemeClr val="accent1"/>
              </a:buClr>
              <a:buFontTx/>
              <a:buChar char="•"/>
            </a:pPr>
            <a:endParaRPr lang="es-ES" altLang="en-US" sz="2400" smtClean="0"/>
          </a:p>
          <a:p>
            <a:pPr lvl="1" eaLnBrk="1" hangingPunct="1">
              <a:buClr>
                <a:schemeClr val="accent1"/>
              </a:buClr>
              <a:buFontTx/>
              <a:buChar char="•"/>
            </a:pPr>
            <a:endParaRPr lang="es-ES" altLang="en-US" smtClean="0">
              <a:latin typeface="Arial" pitchFamily="34" charset="0"/>
            </a:endParaRPr>
          </a:p>
          <a:p>
            <a:pPr lvl="1" eaLnBrk="1" hangingPunct="1">
              <a:buClr>
                <a:schemeClr val="accent1"/>
              </a:buClr>
              <a:buFontTx/>
              <a:buChar char="•"/>
            </a:pPr>
            <a:endParaRPr lang="es-ES" altLang="en-US" smtClean="0">
              <a:latin typeface="Arial" pitchFamily="34" charset="0"/>
            </a:endParaRPr>
          </a:p>
          <a:p>
            <a:pPr lvl="1" eaLnBrk="1" hangingPunct="1">
              <a:buClr>
                <a:schemeClr val="accent1"/>
              </a:buClr>
              <a:buFontTx/>
              <a:buChar char="•"/>
            </a:pPr>
            <a:r>
              <a:rPr lang="es-ES" altLang="en-US" sz="2400" smtClean="0"/>
              <a:t>Personas no calificadas (aquellas que no tienen capacitación o tienen muy poca)</a:t>
            </a:r>
          </a:p>
        </p:txBody>
      </p:sp>
      <p:graphicFrame>
        <p:nvGraphicFramePr>
          <p:cNvPr id="92164" name="Object 71"/>
          <p:cNvGraphicFramePr>
            <a:graphicFrameLocks noChangeAspect="1"/>
          </p:cNvGraphicFramePr>
          <p:nvPr/>
        </p:nvGraphicFramePr>
        <p:xfrm>
          <a:off x="6553200" y="2286000"/>
          <a:ext cx="2057400" cy="1900238"/>
        </p:xfrm>
        <a:graphic>
          <a:graphicData uri="http://schemas.openxmlformats.org/presentationml/2006/ole">
            <mc:AlternateContent xmlns:mc="http://schemas.openxmlformats.org/markup-compatibility/2006">
              <mc:Choice xmlns:v="urn:schemas-microsoft-com:vml" Requires="v">
                <p:oleObj spid="_x0000_s92168" name="Clip" r:id="rId4" imgW="1766621" imgH="1633118" progId="">
                  <p:embed/>
                </p:oleObj>
              </mc:Choice>
              <mc:Fallback>
                <p:oleObj name="Clip" r:id="rId4" imgW="1766621" imgH="1633118" progId="">
                  <p:embed/>
                  <p:pic>
                    <p:nvPicPr>
                      <p:cNvPr id="0" name="Object 7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53200" y="2286000"/>
                        <a:ext cx="2057400" cy="1900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aphicFrame>
        <p:nvGraphicFramePr>
          <p:cNvPr id="92165" name="Object 72"/>
          <p:cNvGraphicFramePr>
            <a:graphicFrameLocks noChangeAspect="1"/>
          </p:cNvGraphicFramePr>
          <p:nvPr/>
        </p:nvGraphicFramePr>
        <p:xfrm>
          <a:off x="4191000" y="4572000"/>
          <a:ext cx="2335213" cy="1644650"/>
        </p:xfrm>
        <a:graphic>
          <a:graphicData uri="http://schemas.openxmlformats.org/presentationml/2006/ole">
            <mc:AlternateContent xmlns:mc="http://schemas.openxmlformats.org/markup-compatibility/2006">
              <mc:Choice xmlns:v="urn:schemas-microsoft-com:vml" Requires="v">
                <p:oleObj spid="_x0000_s92169" name="Clip" r:id="rId6" imgW="4579545" imgH="3226051" progId="">
                  <p:embed/>
                </p:oleObj>
              </mc:Choice>
              <mc:Fallback>
                <p:oleObj name="Clip" r:id="rId6" imgW="4579545" imgH="3226051" progId="">
                  <p:embed/>
                  <p:pic>
                    <p:nvPicPr>
                      <p:cNvPr id="0" name="Object 7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91000" y="4572000"/>
                        <a:ext cx="2335213" cy="1644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92166" name="Text Box 8"/>
          <p:cNvSpPr txBox="1">
            <a:spLocks noChangeArrowheads="1"/>
          </p:cNvSpPr>
          <p:nvPr/>
        </p:nvSpPr>
        <p:spPr bwMode="auto">
          <a:xfrm>
            <a:off x="609600" y="5791200"/>
            <a:ext cx="1752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spcBef>
                <a:spcPct val="50000"/>
              </a:spcBef>
            </a:pPr>
            <a:r>
              <a:rPr lang="es-ES" altLang="en-US" b="1">
                <a:solidFill>
                  <a:schemeClr val="accent1"/>
                </a:solidFill>
              </a:rPr>
              <a:t>1910.331 - 335</a:t>
            </a:r>
          </a:p>
        </p:txBody>
      </p:sp>
      <p:sp>
        <p:nvSpPr>
          <p:cNvPr id="4" name="Date Placeholder 1"/>
          <p:cNvSpPr txBox="1">
            <a:spLocks noGrp="1"/>
          </p:cNvSpPr>
          <p:nvPr/>
        </p:nvSpPr>
        <p:spPr bwMode="auto">
          <a:xfrm>
            <a:off x="533400" y="6042025"/>
            <a:ext cx="2743200" cy="457200"/>
          </a:xfrm>
          <a:prstGeom prst="rect">
            <a:avLst/>
          </a:prstGeom>
          <a:noFill/>
          <a:extLst/>
        </p:spPr>
        <p:txBody>
          <a:bodyPr/>
          <a:lstStyle/>
          <a:p>
            <a:pPr eaLnBrk="0" hangingPunct="0">
              <a:defRPr/>
            </a:pPr>
            <a:r>
              <a:rPr sz="1600" b="1" i="1" dirty="0">
                <a:latin typeface="+mn-lt"/>
                <a:ea typeface="+mn-ea"/>
              </a:rPr>
              <a:t>Asesoramiento sobre Seguridad y Salud</a:t>
            </a:r>
            <a:endParaRPr lang="es-ES" sz="1400" b="1" i="1" dirty="0">
              <a:latin typeface="+mn-lt"/>
              <a:ea typeface="+mn-ea"/>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685800" y="381000"/>
            <a:ext cx="7772400" cy="762000"/>
          </a:xfrm>
        </p:spPr>
        <p:txBody>
          <a:bodyPr/>
          <a:lstStyle/>
          <a:p>
            <a:pPr eaLnBrk="1" hangingPunct="1">
              <a:defRPr/>
            </a:pPr>
            <a:r>
              <a:rPr lang="es-ES" smtClean="0">
                <a:ea typeface="ＭＳ Ｐゴシック" pitchFamily="34" charset="-128"/>
              </a:rPr>
              <a:t>Prácticas laborales relacionadas con la seguridad</a:t>
            </a:r>
          </a:p>
        </p:txBody>
      </p:sp>
      <p:sp>
        <p:nvSpPr>
          <p:cNvPr id="93187" name="Rectangle 3"/>
          <p:cNvSpPr>
            <a:spLocks noGrp="1" noChangeArrowheads="1"/>
          </p:cNvSpPr>
          <p:nvPr>
            <p:ph type="body" idx="1"/>
          </p:nvPr>
        </p:nvSpPr>
        <p:spPr>
          <a:xfrm>
            <a:off x="457200" y="1200150"/>
            <a:ext cx="8001000" cy="3581400"/>
          </a:xfrm>
        </p:spPr>
        <p:txBody>
          <a:bodyPr/>
          <a:lstStyle/>
          <a:p>
            <a:pPr eaLnBrk="1" hangingPunct="1">
              <a:lnSpc>
                <a:spcPct val="120000"/>
              </a:lnSpc>
              <a:buClr>
                <a:schemeClr val="accent1"/>
              </a:buClr>
            </a:pPr>
            <a:r>
              <a:rPr lang="es-ES" altLang="en-US" smtClean="0"/>
              <a:t> </a:t>
            </a:r>
            <a:r>
              <a:rPr lang="es-ES" altLang="en-US" sz="2400" b="1" i="1" u="sng" smtClean="0">
                <a:solidFill>
                  <a:schemeClr val="accent1"/>
                </a:solidFill>
              </a:rPr>
              <a:t>Personas calificadas:</a:t>
            </a:r>
            <a:r>
              <a:rPr lang="es-ES" altLang="en-US" sz="2400" smtClean="0"/>
              <a:t> (es decir aquellos a los que se les permite trabajar con componentes en tensión expuestos o cerca de estos) deben al menos estar capacitados y familiarizados con lo siguiente:</a:t>
            </a:r>
          </a:p>
          <a:p>
            <a:pPr lvl="1" eaLnBrk="1" hangingPunct="1">
              <a:lnSpc>
                <a:spcPct val="120000"/>
              </a:lnSpc>
              <a:buClr>
                <a:schemeClr val="accent1"/>
              </a:buClr>
            </a:pPr>
            <a:r>
              <a:rPr lang="es-ES" altLang="en-US" sz="2200" smtClean="0"/>
              <a:t>Las habilidades y técnicas necesarias para distinguir los componentes vivos expuestos de otros componentes de equipos eléctricos.</a:t>
            </a:r>
          </a:p>
          <a:p>
            <a:pPr lvl="1" eaLnBrk="1" hangingPunct="1">
              <a:lnSpc>
                <a:spcPct val="120000"/>
              </a:lnSpc>
              <a:buClr>
                <a:schemeClr val="accent1"/>
              </a:buClr>
            </a:pPr>
            <a:r>
              <a:rPr lang="es-ES" altLang="en-US" sz="2200" smtClean="0"/>
              <a:t>Las habilidades y técnicas necesarias para                         determinar la tensión nominal de los                                 componentes vivos expuestos.</a:t>
            </a:r>
          </a:p>
        </p:txBody>
      </p:sp>
      <p:graphicFrame>
        <p:nvGraphicFramePr>
          <p:cNvPr id="93188" name="Object 37"/>
          <p:cNvGraphicFramePr>
            <a:graphicFrameLocks noChangeAspect="1"/>
          </p:cNvGraphicFramePr>
          <p:nvPr/>
        </p:nvGraphicFramePr>
        <p:xfrm>
          <a:off x="6096000" y="4114800"/>
          <a:ext cx="1841500" cy="2209800"/>
        </p:xfrm>
        <a:graphic>
          <a:graphicData uri="http://schemas.openxmlformats.org/presentationml/2006/ole">
            <mc:AlternateContent xmlns:mc="http://schemas.openxmlformats.org/markup-compatibility/2006">
              <mc:Choice xmlns:v="urn:schemas-microsoft-com:vml" Requires="v">
                <p:oleObj spid="_x0000_s93191" name="Clip" r:id="rId4" imgW="1506931" imgH="1808683" progId="">
                  <p:embed/>
                </p:oleObj>
              </mc:Choice>
              <mc:Fallback>
                <p:oleObj name="Clip" r:id="rId4" imgW="1506931" imgH="1808683" progId="">
                  <p:embed/>
                  <p:pic>
                    <p:nvPicPr>
                      <p:cNvPr id="0" name="Object 3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4114800"/>
                        <a:ext cx="1841500" cy="2209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93189" name="Text Box 5"/>
          <p:cNvSpPr txBox="1">
            <a:spLocks noChangeArrowheads="1"/>
          </p:cNvSpPr>
          <p:nvPr/>
        </p:nvSpPr>
        <p:spPr bwMode="auto">
          <a:xfrm>
            <a:off x="609600" y="5791200"/>
            <a:ext cx="1752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spcBef>
                <a:spcPct val="50000"/>
              </a:spcBef>
            </a:pPr>
            <a:r>
              <a:rPr lang="en-US" altLang="en-US" b="1">
                <a:solidFill>
                  <a:schemeClr val="accent1"/>
                </a:solidFill>
              </a:rPr>
              <a:t>1910.331 - 335</a:t>
            </a:r>
          </a:p>
        </p:txBody>
      </p:sp>
      <p:sp>
        <p:nvSpPr>
          <p:cNvPr id="4" name="Date Placeholder 1"/>
          <p:cNvSpPr txBox="1">
            <a:spLocks noGrp="1"/>
          </p:cNvSpPr>
          <p:nvPr/>
        </p:nvSpPr>
        <p:spPr bwMode="auto">
          <a:xfrm>
            <a:off x="533400" y="6042025"/>
            <a:ext cx="2743200" cy="457200"/>
          </a:xfrm>
          <a:prstGeom prst="rect">
            <a:avLst/>
          </a:prstGeom>
          <a:noFill/>
          <a:extLst/>
        </p:spPr>
        <p:txBody>
          <a:bodyPr/>
          <a:lstStyle/>
          <a:p>
            <a:pPr eaLnBrk="0" hangingPunct="0">
              <a:defRPr/>
            </a:pPr>
            <a:r>
              <a:rPr sz="1600" b="1" i="1" dirty="0">
                <a:latin typeface="+mn-lt"/>
                <a:ea typeface="+mn-ea"/>
              </a:rPr>
              <a:t>Asesoramiento sobre Seguridad y Salud</a:t>
            </a:r>
            <a:endParaRPr lang="es-ES" sz="1400" b="1" i="1" dirty="0">
              <a:latin typeface="+mn-lt"/>
              <a:ea typeface="+mn-ea"/>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685800" y="381000"/>
            <a:ext cx="7772400" cy="838200"/>
          </a:xfrm>
        </p:spPr>
        <p:txBody>
          <a:bodyPr/>
          <a:lstStyle/>
          <a:p>
            <a:pPr eaLnBrk="1" hangingPunct="1">
              <a:defRPr/>
            </a:pPr>
            <a:r>
              <a:rPr lang="es-ES">
                <a:ea typeface="ＭＳ Ｐゴシック" charset="0"/>
              </a:rPr>
              <a:t>Personas no calificadas</a:t>
            </a:r>
          </a:p>
        </p:txBody>
      </p:sp>
      <p:sp>
        <p:nvSpPr>
          <p:cNvPr id="94211" name="Rectangle 3"/>
          <p:cNvSpPr>
            <a:spLocks noGrp="1" noChangeArrowheads="1"/>
          </p:cNvSpPr>
          <p:nvPr>
            <p:ph type="body" idx="1"/>
          </p:nvPr>
        </p:nvSpPr>
        <p:spPr>
          <a:xfrm>
            <a:off x="685800" y="1752600"/>
            <a:ext cx="7772400" cy="3200400"/>
          </a:xfrm>
        </p:spPr>
        <p:txBody>
          <a:bodyPr/>
          <a:lstStyle/>
          <a:p>
            <a:pPr eaLnBrk="1" hangingPunct="1">
              <a:lnSpc>
                <a:spcPct val="90000"/>
              </a:lnSpc>
              <a:buClr>
                <a:schemeClr val="accent1"/>
              </a:buClr>
            </a:pPr>
            <a:r>
              <a:rPr lang="es-ES" altLang="en-US" sz="2400" smtClean="0">
                <a:solidFill>
                  <a:schemeClr val="accent1"/>
                </a:solidFill>
              </a:rPr>
              <a:t>.332(a)</a:t>
            </a:r>
            <a:r>
              <a:rPr lang="es-ES" altLang="en-US" sz="2400" smtClean="0"/>
              <a:t> Los requisitos de capacitación se aplican a empleados que enfrentan el riesgo de descarga que no se reduce a un nivel seguro debido a los requisitos de instalación del </a:t>
            </a:r>
            <a:r>
              <a:rPr lang="es-ES" altLang="en-US" sz="2400" smtClean="0">
                <a:solidFill>
                  <a:schemeClr val="accent1"/>
                </a:solidFill>
              </a:rPr>
              <a:t>subapartado S 301 - 308</a:t>
            </a:r>
          </a:p>
          <a:p>
            <a:pPr eaLnBrk="1" hangingPunct="1">
              <a:lnSpc>
                <a:spcPct val="90000"/>
              </a:lnSpc>
              <a:buClr>
                <a:schemeClr val="accent1"/>
              </a:buClr>
              <a:buFontTx/>
              <a:buNone/>
            </a:pPr>
            <a:endParaRPr lang="es-ES" altLang="en-US" sz="2400" smtClean="0">
              <a:solidFill>
                <a:schemeClr val="accent1"/>
              </a:solidFill>
            </a:endParaRPr>
          </a:p>
          <a:p>
            <a:pPr eaLnBrk="1" hangingPunct="1">
              <a:lnSpc>
                <a:spcPct val="90000"/>
              </a:lnSpc>
              <a:buClr>
                <a:schemeClr val="accent1"/>
              </a:buClr>
            </a:pPr>
            <a:r>
              <a:rPr lang="es-ES" altLang="en-US" sz="2400" smtClean="0">
                <a:solidFill>
                  <a:schemeClr val="accent1"/>
                </a:solidFill>
              </a:rPr>
              <a:t>(b)(2)</a:t>
            </a:r>
            <a:r>
              <a:rPr lang="es-ES" altLang="en-US" sz="2400" smtClean="0"/>
              <a:t> que además están capacitados en prácticas laborales eléctricas seguras que no se tratan aquí pero que son necesarias para su seguridad</a:t>
            </a:r>
          </a:p>
          <a:p>
            <a:pPr eaLnBrk="1" hangingPunct="1">
              <a:lnSpc>
                <a:spcPct val="90000"/>
              </a:lnSpc>
              <a:buClr>
                <a:schemeClr val="accent1"/>
              </a:buClr>
              <a:buFontTx/>
              <a:buNone/>
            </a:pPr>
            <a:endParaRPr lang="es-ES" altLang="en-US" sz="2400" smtClean="0"/>
          </a:p>
          <a:p>
            <a:pPr eaLnBrk="1" hangingPunct="1">
              <a:lnSpc>
                <a:spcPct val="90000"/>
              </a:lnSpc>
              <a:buClr>
                <a:schemeClr val="accent1"/>
              </a:buClr>
            </a:pPr>
            <a:r>
              <a:rPr lang="es-ES" altLang="en-US" sz="2400" smtClean="0">
                <a:solidFill>
                  <a:schemeClr val="accent1"/>
                </a:solidFill>
              </a:rPr>
              <a:t>.334</a:t>
            </a:r>
            <a:r>
              <a:rPr lang="es-ES" altLang="en-US" sz="2400" smtClean="0"/>
              <a:t> Uso de equipos portátiles</a:t>
            </a:r>
          </a:p>
        </p:txBody>
      </p:sp>
      <p:sp>
        <p:nvSpPr>
          <p:cNvPr id="4" name="Date Placeholder 1"/>
          <p:cNvSpPr txBox="1">
            <a:spLocks noGrp="1"/>
          </p:cNvSpPr>
          <p:nvPr/>
        </p:nvSpPr>
        <p:spPr bwMode="auto">
          <a:xfrm>
            <a:off x="533400" y="6042025"/>
            <a:ext cx="2743200" cy="457200"/>
          </a:xfrm>
          <a:prstGeom prst="rect">
            <a:avLst/>
          </a:prstGeom>
          <a:noFill/>
          <a:extLst/>
        </p:spPr>
        <p:txBody>
          <a:bodyPr/>
          <a:lstStyle/>
          <a:p>
            <a:pPr eaLnBrk="0" hangingPunct="0">
              <a:defRPr/>
            </a:pPr>
            <a:r>
              <a:rPr sz="1600" b="1" i="1" dirty="0">
                <a:latin typeface="+mn-lt"/>
                <a:ea typeface="+mn-ea"/>
              </a:rPr>
              <a:t>Asesoramiento sobre Seguridad y Salud</a:t>
            </a:r>
            <a:endParaRPr lang="es-ES" sz="1400" b="1" i="1" dirty="0">
              <a:latin typeface="+mn-lt"/>
              <a:ea typeface="+mn-ea"/>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685800" y="381000"/>
            <a:ext cx="7772400" cy="838200"/>
          </a:xfrm>
        </p:spPr>
        <p:txBody>
          <a:bodyPr/>
          <a:lstStyle/>
          <a:p>
            <a:pPr eaLnBrk="1" hangingPunct="1">
              <a:defRPr/>
            </a:pPr>
            <a:r>
              <a:rPr lang="es-ES">
                <a:ea typeface="ＭＳ Ｐゴシック" charset="0"/>
              </a:rPr>
              <a:t>Personas no calificadas</a:t>
            </a:r>
          </a:p>
        </p:txBody>
      </p:sp>
      <p:sp>
        <p:nvSpPr>
          <p:cNvPr id="95235" name="Rectangle 3"/>
          <p:cNvSpPr>
            <a:spLocks noGrp="1" noChangeArrowheads="1"/>
          </p:cNvSpPr>
          <p:nvPr>
            <p:ph type="body" idx="1"/>
          </p:nvPr>
        </p:nvSpPr>
        <p:spPr>
          <a:xfrm>
            <a:off x="685800" y="1371600"/>
            <a:ext cx="7772400" cy="4343400"/>
          </a:xfrm>
        </p:spPr>
        <p:txBody>
          <a:bodyPr/>
          <a:lstStyle/>
          <a:p>
            <a:pPr eaLnBrk="1" hangingPunct="1">
              <a:lnSpc>
                <a:spcPct val="80000"/>
              </a:lnSpc>
              <a:buClr>
                <a:schemeClr val="accent1"/>
              </a:buClr>
            </a:pPr>
            <a:r>
              <a:rPr lang="es-ES" altLang="en-US" sz="2200" smtClean="0"/>
              <a:t>Otra forma de decir esto es, los trabajadores no calificados:</a:t>
            </a:r>
          </a:p>
          <a:p>
            <a:pPr eaLnBrk="1" hangingPunct="1">
              <a:lnSpc>
                <a:spcPct val="80000"/>
              </a:lnSpc>
              <a:buClr>
                <a:schemeClr val="accent1"/>
              </a:buClr>
            </a:pPr>
            <a:endParaRPr lang="es-ES" altLang="en-US" sz="2200" smtClean="0"/>
          </a:p>
          <a:p>
            <a:pPr eaLnBrk="1" hangingPunct="1">
              <a:lnSpc>
                <a:spcPct val="80000"/>
              </a:lnSpc>
              <a:buClr>
                <a:schemeClr val="accent1"/>
              </a:buClr>
            </a:pPr>
            <a:r>
              <a:rPr lang="es-ES" altLang="en-US" sz="2200" smtClean="0"/>
              <a:t>normalmente están protegidos por los requisitos de instalación del subapartado S</a:t>
            </a:r>
          </a:p>
          <a:p>
            <a:pPr eaLnBrk="1" hangingPunct="1">
              <a:lnSpc>
                <a:spcPct val="80000"/>
              </a:lnSpc>
              <a:buClr>
                <a:schemeClr val="accent1"/>
              </a:buClr>
            </a:pPr>
            <a:endParaRPr lang="es-ES" altLang="en-US" sz="2200" smtClean="0"/>
          </a:p>
          <a:p>
            <a:pPr algn="ctr" eaLnBrk="1" hangingPunct="1">
              <a:lnSpc>
                <a:spcPct val="80000"/>
              </a:lnSpc>
              <a:buClr>
                <a:schemeClr val="accent1"/>
              </a:buClr>
              <a:buFontTx/>
              <a:buNone/>
            </a:pPr>
            <a:r>
              <a:rPr lang="es-ES" altLang="en-US" sz="2200" b="1" smtClean="0"/>
              <a:t>Sin embargo</a:t>
            </a:r>
          </a:p>
          <a:p>
            <a:pPr eaLnBrk="1" hangingPunct="1">
              <a:lnSpc>
                <a:spcPct val="80000"/>
              </a:lnSpc>
              <a:buClr>
                <a:schemeClr val="accent1"/>
              </a:buClr>
            </a:pPr>
            <a:endParaRPr lang="es-ES" altLang="en-US" sz="2200" smtClean="0"/>
          </a:p>
          <a:p>
            <a:pPr eaLnBrk="1" hangingPunct="1">
              <a:lnSpc>
                <a:spcPct val="80000"/>
              </a:lnSpc>
              <a:buClr>
                <a:schemeClr val="accent1"/>
              </a:buClr>
            </a:pPr>
            <a:r>
              <a:rPr lang="es-ES" altLang="en-US" sz="2200" smtClean="0"/>
              <a:t>Si su trabajo los expone a riesgos eléctricos que, de otra manera, deben estar protegidos de acuerdo con el subapartado S, deben estar capacitados.</a:t>
            </a:r>
          </a:p>
          <a:p>
            <a:pPr eaLnBrk="1" hangingPunct="1">
              <a:lnSpc>
                <a:spcPct val="80000"/>
              </a:lnSpc>
              <a:buClr>
                <a:schemeClr val="accent1"/>
              </a:buClr>
            </a:pPr>
            <a:endParaRPr lang="es-ES" altLang="en-US" sz="2200" smtClean="0"/>
          </a:p>
          <a:p>
            <a:pPr eaLnBrk="1" hangingPunct="1">
              <a:lnSpc>
                <a:spcPct val="80000"/>
              </a:lnSpc>
              <a:buClr>
                <a:schemeClr val="accent1"/>
              </a:buClr>
            </a:pPr>
            <a:r>
              <a:rPr lang="es-ES" altLang="en-US" sz="2200" smtClean="0"/>
              <a:t>Capacitados para reconocer y evitar los riesgos que encuentran o que se pueden encontrar al trabajar.</a:t>
            </a:r>
          </a:p>
          <a:p>
            <a:pPr eaLnBrk="1" hangingPunct="1">
              <a:buClr>
                <a:schemeClr val="accent1"/>
              </a:buClr>
            </a:pPr>
            <a:endParaRPr lang="es-ES" altLang="en-US" sz="2000" smtClean="0"/>
          </a:p>
        </p:txBody>
      </p:sp>
      <p:sp>
        <p:nvSpPr>
          <p:cNvPr id="4" name="Date Placeholder 1"/>
          <p:cNvSpPr txBox="1">
            <a:spLocks noGrp="1"/>
          </p:cNvSpPr>
          <p:nvPr/>
        </p:nvSpPr>
        <p:spPr bwMode="auto">
          <a:xfrm>
            <a:off x="533400" y="6042025"/>
            <a:ext cx="2743200" cy="457200"/>
          </a:xfrm>
          <a:prstGeom prst="rect">
            <a:avLst/>
          </a:prstGeom>
          <a:noFill/>
          <a:extLst/>
        </p:spPr>
        <p:txBody>
          <a:bodyPr/>
          <a:lstStyle/>
          <a:p>
            <a:pPr eaLnBrk="0" hangingPunct="0">
              <a:defRPr/>
            </a:pPr>
            <a:r>
              <a:rPr sz="1600" b="1" i="1" dirty="0">
                <a:latin typeface="+mn-lt"/>
                <a:ea typeface="+mn-ea"/>
              </a:rPr>
              <a:t>Asesoramiento sobre Seguridad y Salud</a:t>
            </a:r>
            <a:endParaRPr lang="es-ES" sz="1400" b="1" i="1" dirty="0">
              <a:latin typeface="+mn-lt"/>
              <a:ea typeface="+mn-ea"/>
            </a:endParaRP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685800" y="381000"/>
            <a:ext cx="7772400" cy="838200"/>
          </a:xfrm>
        </p:spPr>
        <p:txBody>
          <a:bodyPr/>
          <a:lstStyle/>
          <a:p>
            <a:pPr eaLnBrk="1" hangingPunct="1">
              <a:defRPr/>
            </a:pPr>
            <a:r>
              <a:rPr lang="es-ES" smtClean="0">
                <a:ea typeface="ＭＳ Ｐゴシック" pitchFamily="34" charset="-128"/>
              </a:rPr>
              <a:t>Prácticas laborales relacionadas con la seguridad</a:t>
            </a:r>
          </a:p>
        </p:txBody>
      </p:sp>
      <p:sp>
        <p:nvSpPr>
          <p:cNvPr id="96259" name="Rectangle 3"/>
          <p:cNvSpPr>
            <a:spLocks noGrp="1" noChangeArrowheads="1"/>
          </p:cNvSpPr>
          <p:nvPr>
            <p:ph type="body" idx="1"/>
          </p:nvPr>
        </p:nvSpPr>
        <p:spPr>
          <a:xfrm>
            <a:off x="457200" y="1371600"/>
            <a:ext cx="8153400" cy="4724400"/>
          </a:xfrm>
        </p:spPr>
        <p:txBody>
          <a:bodyPr/>
          <a:lstStyle/>
          <a:p>
            <a:pPr eaLnBrk="1" hangingPunct="1">
              <a:buClr>
                <a:schemeClr val="accent1"/>
              </a:buClr>
            </a:pPr>
            <a:r>
              <a:rPr lang="es-ES" altLang="en-US" sz="2800" smtClean="0"/>
              <a:t>Las personas no calificadas que trabajan cerca de cables aéreos, la persona y el objeto conductor más largo que pueden tener contacto no pueden acercarse a ningún cable aéreo con tensión que no sea en las siguientes distancias:</a:t>
            </a:r>
          </a:p>
          <a:p>
            <a:pPr lvl="1" eaLnBrk="1" hangingPunct="1">
              <a:buClr>
                <a:schemeClr val="accent1"/>
              </a:buClr>
            </a:pPr>
            <a:r>
              <a:rPr lang="es-ES" altLang="en-US" sz="2400" smtClean="0"/>
              <a:t>Para tensiones a tierra de 50 kV o menos: 10 pies (3 m)</a:t>
            </a:r>
          </a:p>
          <a:p>
            <a:pPr lvl="1" eaLnBrk="1" hangingPunct="1">
              <a:buClr>
                <a:schemeClr val="accent1"/>
              </a:buClr>
            </a:pPr>
            <a:r>
              <a:rPr lang="es-ES" altLang="en-US" sz="2400" smtClean="0"/>
              <a:t>Para tensiones a tierra superiores a los 50 kV, 10 pies (3 m) más 4 pulgadas (0,1 m) por cada 10 kV después de los 50 kV</a:t>
            </a:r>
          </a:p>
        </p:txBody>
      </p:sp>
      <p:graphicFrame>
        <p:nvGraphicFramePr>
          <p:cNvPr id="96260" name="Object 37"/>
          <p:cNvGraphicFramePr>
            <a:graphicFrameLocks noChangeAspect="1"/>
          </p:cNvGraphicFramePr>
          <p:nvPr/>
        </p:nvGraphicFramePr>
        <p:xfrm>
          <a:off x="5562600" y="4992688"/>
          <a:ext cx="1439863" cy="1506537"/>
        </p:xfrm>
        <a:graphic>
          <a:graphicData uri="http://schemas.openxmlformats.org/presentationml/2006/ole">
            <mc:AlternateContent xmlns:mc="http://schemas.openxmlformats.org/markup-compatibility/2006">
              <mc:Choice xmlns:v="urn:schemas-microsoft-com:vml" Requires="v">
                <p:oleObj spid="_x0000_s96263" name="Clip" r:id="rId4" imgW="3315077" imgH="3468986" progId="">
                  <p:embed/>
                </p:oleObj>
              </mc:Choice>
              <mc:Fallback>
                <p:oleObj name="Clip" r:id="rId4" imgW="3315077" imgH="3468986" progId="">
                  <p:embed/>
                  <p:pic>
                    <p:nvPicPr>
                      <p:cNvPr id="0" name="Object 3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62600" y="4992688"/>
                        <a:ext cx="1439863" cy="150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6261" name="Text Box 5"/>
          <p:cNvSpPr txBox="1">
            <a:spLocks noChangeArrowheads="1"/>
          </p:cNvSpPr>
          <p:nvPr/>
        </p:nvSpPr>
        <p:spPr bwMode="auto">
          <a:xfrm>
            <a:off x="685800" y="5791200"/>
            <a:ext cx="1828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spcBef>
                <a:spcPct val="30000"/>
              </a:spcBef>
            </a:pPr>
            <a:r>
              <a:rPr lang="en-US" altLang="en-US" b="1">
                <a:solidFill>
                  <a:schemeClr val="accent1"/>
                </a:solidFill>
              </a:rPr>
              <a:t>1910.331 - 335</a:t>
            </a:r>
          </a:p>
        </p:txBody>
      </p:sp>
      <p:sp>
        <p:nvSpPr>
          <p:cNvPr id="4" name="Date Placeholder 1"/>
          <p:cNvSpPr txBox="1">
            <a:spLocks noGrp="1"/>
          </p:cNvSpPr>
          <p:nvPr/>
        </p:nvSpPr>
        <p:spPr bwMode="auto">
          <a:xfrm>
            <a:off x="533400" y="6042025"/>
            <a:ext cx="2743200" cy="457200"/>
          </a:xfrm>
          <a:prstGeom prst="rect">
            <a:avLst/>
          </a:prstGeom>
          <a:noFill/>
          <a:extLst/>
        </p:spPr>
        <p:txBody>
          <a:bodyPr/>
          <a:lstStyle/>
          <a:p>
            <a:pPr eaLnBrk="0" hangingPunct="0">
              <a:defRPr/>
            </a:pPr>
            <a:r>
              <a:rPr sz="1600" b="1" i="1" dirty="0">
                <a:latin typeface="+mn-lt"/>
                <a:ea typeface="+mn-ea"/>
              </a:rPr>
              <a:t>Asesoramiento sobre Seguridad y Salud</a:t>
            </a:r>
            <a:endParaRPr lang="es-ES" sz="1400" b="1" i="1" dirty="0">
              <a:latin typeface="+mn-lt"/>
              <a:ea typeface="+mn-ea"/>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685800" y="381000"/>
            <a:ext cx="7772400" cy="914400"/>
          </a:xfrm>
        </p:spPr>
        <p:txBody>
          <a:bodyPr/>
          <a:lstStyle/>
          <a:p>
            <a:pPr eaLnBrk="1" hangingPunct="1">
              <a:defRPr/>
            </a:pPr>
            <a:r>
              <a:rPr lang="es-ES" smtClean="0">
                <a:ea typeface="ＭＳ Ｐゴシック" pitchFamily="34" charset="-128"/>
              </a:rPr>
              <a:t>Prácticas laborales relacionadas con la seguridad</a:t>
            </a:r>
          </a:p>
        </p:txBody>
      </p:sp>
      <p:sp>
        <p:nvSpPr>
          <p:cNvPr id="97283" name="Rectangle 3"/>
          <p:cNvSpPr>
            <a:spLocks noGrp="1" noChangeArrowheads="1"/>
          </p:cNvSpPr>
          <p:nvPr>
            <p:ph type="body" idx="1"/>
          </p:nvPr>
        </p:nvSpPr>
        <p:spPr>
          <a:xfrm>
            <a:off x="609600" y="1447800"/>
            <a:ext cx="7467600" cy="4114800"/>
          </a:xfrm>
        </p:spPr>
        <p:txBody>
          <a:bodyPr/>
          <a:lstStyle/>
          <a:p>
            <a:pPr eaLnBrk="1" hangingPunct="1">
              <a:lnSpc>
                <a:spcPct val="120000"/>
              </a:lnSpc>
              <a:buClr>
                <a:schemeClr val="accent1"/>
              </a:buClr>
            </a:pPr>
            <a:r>
              <a:rPr lang="es-ES" altLang="en-US" sz="2800" smtClean="0"/>
              <a:t>Si cualquier empleado está expuesto al contacto con componentes de equipos fijos o circuitos eléctricos desconectados, los circuitos que llevan tensión a los componentes se bloquearán o etiquetarán*</a:t>
            </a:r>
          </a:p>
        </p:txBody>
      </p:sp>
      <p:graphicFrame>
        <p:nvGraphicFramePr>
          <p:cNvPr id="97284" name="Object 37"/>
          <p:cNvGraphicFramePr>
            <a:graphicFrameLocks noChangeAspect="1"/>
          </p:cNvGraphicFramePr>
          <p:nvPr/>
        </p:nvGraphicFramePr>
        <p:xfrm>
          <a:off x="5029200" y="3657600"/>
          <a:ext cx="1820863" cy="2552700"/>
        </p:xfrm>
        <a:graphic>
          <a:graphicData uri="http://schemas.openxmlformats.org/presentationml/2006/ole">
            <mc:AlternateContent xmlns:mc="http://schemas.openxmlformats.org/markup-compatibility/2006">
              <mc:Choice xmlns:v="urn:schemas-microsoft-com:vml" Requires="v">
                <p:oleObj spid="_x0000_s97287" name="Clip" r:id="rId4" imgW="4076190" imgH="5714286" progId="">
                  <p:embed/>
                </p:oleObj>
              </mc:Choice>
              <mc:Fallback>
                <p:oleObj name="Clip" r:id="rId4" imgW="4076190" imgH="5714286" progId="">
                  <p:embed/>
                  <p:pic>
                    <p:nvPicPr>
                      <p:cNvPr id="0" name="Object 3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9200" y="3657600"/>
                        <a:ext cx="1820863" cy="2552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97285" name="Text Box 5"/>
          <p:cNvSpPr txBox="1">
            <a:spLocks noChangeArrowheads="1"/>
          </p:cNvSpPr>
          <p:nvPr/>
        </p:nvSpPr>
        <p:spPr bwMode="auto">
          <a:xfrm>
            <a:off x="609600" y="5867400"/>
            <a:ext cx="2057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spcBef>
                <a:spcPct val="30000"/>
              </a:spcBef>
            </a:pPr>
            <a:r>
              <a:rPr lang="en-US" altLang="en-US" b="1">
                <a:solidFill>
                  <a:schemeClr val="accent1"/>
                </a:solidFill>
              </a:rPr>
              <a:t>1910.331 - 335</a:t>
            </a:r>
          </a:p>
        </p:txBody>
      </p:sp>
      <p:sp>
        <p:nvSpPr>
          <p:cNvPr id="4" name="Date Placeholder 1"/>
          <p:cNvSpPr txBox="1">
            <a:spLocks noGrp="1"/>
          </p:cNvSpPr>
          <p:nvPr/>
        </p:nvSpPr>
        <p:spPr bwMode="auto">
          <a:xfrm>
            <a:off x="533400" y="6042025"/>
            <a:ext cx="2743200" cy="457200"/>
          </a:xfrm>
          <a:prstGeom prst="rect">
            <a:avLst/>
          </a:prstGeom>
          <a:noFill/>
          <a:extLst/>
        </p:spPr>
        <p:txBody>
          <a:bodyPr/>
          <a:lstStyle/>
          <a:p>
            <a:pPr eaLnBrk="0" hangingPunct="0">
              <a:defRPr/>
            </a:pPr>
            <a:r>
              <a:rPr sz="1600" b="1" i="1" dirty="0">
                <a:latin typeface="+mn-lt"/>
                <a:ea typeface="+mn-ea"/>
              </a:rPr>
              <a:t>Asesoramiento sobre Seguridad y Salud</a:t>
            </a:r>
            <a:endParaRPr lang="es-ES" sz="1400" b="1" i="1" dirty="0">
              <a:latin typeface="+mn-lt"/>
              <a:ea typeface="+mn-ea"/>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pPr eaLnBrk="1" hangingPunct="1">
              <a:defRPr/>
            </a:pPr>
            <a:r>
              <a:rPr lang="es-ES" smtClean="0">
                <a:ea typeface="ＭＳ Ｐゴシック" pitchFamily="34" charset="-128"/>
              </a:rPr>
              <a:t>Uso de equipos portátiles</a:t>
            </a:r>
          </a:p>
        </p:txBody>
      </p:sp>
      <p:sp>
        <p:nvSpPr>
          <p:cNvPr id="98307" name="Rectangle 3"/>
          <p:cNvSpPr>
            <a:spLocks noGrp="1" noChangeArrowheads="1"/>
          </p:cNvSpPr>
          <p:nvPr>
            <p:ph type="body" idx="1"/>
          </p:nvPr>
        </p:nvSpPr>
        <p:spPr/>
        <p:txBody>
          <a:bodyPr/>
          <a:lstStyle/>
          <a:p>
            <a:pPr eaLnBrk="1" hangingPunct="1"/>
            <a:r>
              <a:rPr lang="es-ES" altLang="en-US" smtClean="0">
                <a:solidFill>
                  <a:schemeClr val="accent1"/>
                </a:solidFill>
              </a:rPr>
              <a:t>1910.334(a)</a:t>
            </a:r>
            <a:r>
              <a:rPr lang="es-ES" altLang="en-US" smtClean="0"/>
              <a:t> abarca:</a:t>
            </a:r>
          </a:p>
          <a:p>
            <a:pPr lvl="1" eaLnBrk="1" hangingPunct="1">
              <a:buClr>
                <a:schemeClr val="accent1"/>
              </a:buClr>
            </a:pPr>
            <a:r>
              <a:rPr lang="es-ES" altLang="en-US" smtClean="0"/>
              <a:t>Conectores (extensiones)</a:t>
            </a:r>
          </a:p>
          <a:p>
            <a:pPr lvl="1" eaLnBrk="1" hangingPunct="1">
              <a:buClr>
                <a:schemeClr val="accent1"/>
              </a:buClr>
            </a:pPr>
            <a:r>
              <a:rPr lang="es-ES" altLang="en-US" smtClean="0"/>
              <a:t>Equipos conectados por cable y enchufe</a:t>
            </a:r>
          </a:p>
          <a:p>
            <a:pPr lvl="1" eaLnBrk="1" hangingPunct="1">
              <a:buClr>
                <a:schemeClr val="accent1"/>
              </a:buClr>
            </a:pPr>
            <a:r>
              <a:rPr lang="es-ES" altLang="en-US" smtClean="0"/>
              <a:t>Para trabajadores no calificados y calificados</a:t>
            </a:r>
          </a:p>
        </p:txBody>
      </p:sp>
      <p:sp>
        <p:nvSpPr>
          <p:cNvPr id="4" name="Date Placeholder 1"/>
          <p:cNvSpPr txBox="1">
            <a:spLocks noGrp="1"/>
          </p:cNvSpPr>
          <p:nvPr/>
        </p:nvSpPr>
        <p:spPr bwMode="auto">
          <a:xfrm>
            <a:off x="533400" y="6042025"/>
            <a:ext cx="2743200" cy="457200"/>
          </a:xfrm>
          <a:prstGeom prst="rect">
            <a:avLst/>
          </a:prstGeom>
          <a:noFill/>
          <a:extLst/>
        </p:spPr>
        <p:txBody>
          <a:bodyPr/>
          <a:lstStyle/>
          <a:p>
            <a:pPr eaLnBrk="0" hangingPunct="0">
              <a:defRPr/>
            </a:pPr>
            <a:r>
              <a:rPr sz="1600" b="1" i="1" dirty="0">
                <a:latin typeface="+mn-lt"/>
                <a:ea typeface="+mn-ea"/>
              </a:rPr>
              <a:t>Asesoramiento sobre Seguridad y Salud</a:t>
            </a:r>
            <a:endParaRPr lang="es-ES" sz="1400" b="1" i="1" dirty="0">
              <a:latin typeface="+mn-lt"/>
              <a:ea typeface="+mn-ea"/>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pPr eaLnBrk="1" hangingPunct="1">
              <a:defRPr/>
            </a:pPr>
            <a:r>
              <a:rPr lang="es-ES" smtClean="0">
                <a:ea typeface="ＭＳ Ｐゴシック" pitchFamily="34" charset="-128"/>
              </a:rPr>
              <a:t>Uso de equipos portátiles</a:t>
            </a:r>
          </a:p>
        </p:txBody>
      </p:sp>
      <p:sp>
        <p:nvSpPr>
          <p:cNvPr id="99331" name="Rectangle 3"/>
          <p:cNvSpPr>
            <a:spLocks noGrp="1" noChangeArrowheads="1"/>
          </p:cNvSpPr>
          <p:nvPr>
            <p:ph type="body" idx="4294967295"/>
          </p:nvPr>
        </p:nvSpPr>
        <p:spPr>
          <a:xfrm>
            <a:off x="0" y="1981200"/>
            <a:ext cx="7772400" cy="1447800"/>
          </a:xfrm>
        </p:spPr>
        <p:txBody>
          <a:bodyPr/>
          <a:lstStyle/>
          <a:p>
            <a:pPr eaLnBrk="1" hangingPunct="1"/>
            <a:r>
              <a:rPr lang="es-ES" altLang="en-US" smtClean="0">
                <a:solidFill>
                  <a:schemeClr val="accent1"/>
                </a:solidFill>
              </a:rPr>
              <a:t>1910.334(a)</a:t>
            </a:r>
          </a:p>
          <a:p>
            <a:pPr lvl="1" eaLnBrk="1" hangingPunct="1">
              <a:buClr>
                <a:schemeClr val="accent1"/>
              </a:buClr>
            </a:pPr>
            <a:r>
              <a:rPr lang="es-ES" altLang="en-US" smtClean="0"/>
              <a:t>No usar de manera indebida, dañar ni usar a modo de soga </a:t>
            </a:r>
            <a:r>
              <a:rPr lang="es-ES" altLang="en-US" smtClean="0">
                <a:solidFill>
                  <a:schemeClr val="accent1"/>
                </a:solidFill>
              </a:rPr>
              <a:t>(a)(1)</a:t>
            </a:r>
          </a:p>
        </p:txBody>
      </p:sp>
      <p:sp>
        <p:nvSpPr>
          <p:cNvPr id="99332" name="Text Box 4"/>
          <p:cNvSpPr txBox="1">
            <a:spLocks noChangeArrowheads="1"/>
          </p:cNvSpPr>
          <p:nvPr/>
        </p:nvSpPr>
        <p:spPr bwMode="auto">
          <a:xfrm>
            <a:off x="457200" y="3733800"/>
            <a:ext cx="8229600" cy="134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spcBef>
                <a:spcPct val="50000"/>
              </a:spcBef>
            </a:pPr>
            <a:r>
              <a:rPr lang="es-ES" altLang="en-US" sz="2800">
                <a:latin typeface="Times New Roman" pitchFamily="18" charset="0"/>
              </a:rPr>
              <a:t>           En otras palabras, no usar el cable para</a:t>
            </a:r>
          </a:p>
          <a:p>
            <a:pPr algn="ctr" eaLnBrk="1" hangingPunct="1">
              <a:spcBef>
                <a:spcPct val="50000"/>
              </a:spcBef>
            </a:pPr>
            <a:r>
              <a:rPr lang="es-ES" altLang="en-US" sz="3600" u="sng">
                <a:latin typeface="Times New Roman" pitchFamily="18" charset="0"/>
              </a:rPr>
              <a:t>elevar</a:t>
            </a:r>
            <a:r>
              <a:rPr lang="es-ES" altLang="en-US" sz="2800">
                <a:latin typeface="Times New Roman" pitchFamily="18" charset="0"/>
              </a:rPr>
              <a:t> ni </a:t>
            </a:r>
            <a:r>
              <a:rPr lang="es-ES" altLang="en-US" sz="3600" u="sng">
                <a:latin typeface="Times New Roman" pitchFamily="18" charset="0"/>
              </a:rPr>
              <a:t>bajar </a:t>
            </a:r>
            <a:r>
              <a:rPr lang="es-ES" altLang="en-US" sz="2800">
                <a:latin typeface="Times New Roman" pitchFamily="18" charset="0"/>
              </a:rPr>
              <a:t>equipos</a:t>
            </a:r>
          </a:p>
        </p:txBody>
      </p:sp>
      <p:sp>
        <p:nvSpPr>
          <p:cNvPr id="4" name="Date Placeholder 1"/>
          <p:cNvSpPr txBox="1">
            <a:spLocks noGrp="1"/>
          </p:cNvSpPr>
          <p:nvPr/>
        </p:nvSpPr>
        <p:spPr bwMode="auto">
          <a:xfrm>
            <a:off x="533400" y="6042025"/>
            <a:ext cx="2743200" cy="457200"/>
          </a:xfrm>
          <a:prstGeom prst="rect">
            <a:avLst/>
          </a:prstGeom>
          <a:noFill/>
          <a:extLst/>
        </p:spPr>
        <p:txBody>
          <a:bodyPr/>
          <a:lstStyle/>
          <a:p>
            <a:pPr eaLnBrk="0" hangingPunct="0">
              <a:defRPr/>
            </a:pPr>
            <a:r>
              <a:rPr sz="1600" b="1" i="1" dirty="0">
                <a:latin typeface="+mn-lt"/>
                <a:ea typeface="+mn-ea"/>
              </a:rPr>
              <a:t>Asesoramiento sobre Seguridad y Salud</a:t>
            </a:r>
            <a:endParaRPr lang="es-ES" sz="1400" b="1" i="1" dirty="0">
              <a:latin typeface="+mn-lt"/>
              <a:ea typeface="+mn-ea"/>
            </a:endParaRP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image6">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3810000"/>
            <a:ext cx="2971800" cy="216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355" name="Picture 3" descr="MVC-012S"/>
          <p:cNvPicPr>
            <a:picLocks noChangeAspect="1" noChangeArrowheads="1"/>
          </p:cNvPicPr>
          <p:nvPr/>
        </p:nvPicPr>
        <p:blipFill>
          <a:blip r:embed="rId5">
            <a:lum bright="24000"/>
            <a:extLst>
              <a:ext uri="{28A0092B-C50C-407E-A947-70E740481C1C}">
                <a14:useLocalDpi xmlns:a14="http://schemas.microsoft.com/office/drawing/2010/main" val="0"/>
              </a:ext>
            </a:extLst>
          </a:blip>
          <a:srcRect/>
          <a:stretch>
            <a:fillRect/>
          </a:stretch>
        </p:blipFill>
        <p:spPr bwMode="auto">
          <a:xfrm>
            <a:off x="5029200" y="3810000"/>
            <a:ext cx="2971800" cy="222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356" name="Text Box 4"/>
          <p:cNvSpPr txBox="1">
            <a:spLocks noChangeArrowheads="1"/>
          </p:cNvSpPr>
          <p:nvPr/>
        </p:nvSpPr>
        <p:spPr bwMode="auto">
          <a:xfrm>
            <a:off x="1143000" y="533400"/>
            <a:ext cx="68580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spcBef>
                <a:spcPct val="50000"/>
              </a:spcBef>
            </a:pPr>
            <a:r>
              <a:rPr lang="es-ES" altLang="en-US" sz="3000">
                <a:latin typeface="Times New Roman" pitchFamily="18" charset="0"/>
              </a:rPr>
              <a:t>Esta medida trata los factores de la causa principal de estos riesgos reiterados.</a:t>
            </a:r>
          </a:p>
        </p:txBody>
      </p:sp>
      <p:sp>
        <p:nvSpPr>
          <p:cNvPr id="100357" name="Text Box 5"/>
          <p:cNvSpPr txBox="1">
            <a:spLocks noChangeArrowheads="1"/>
          </p:cNvSpPr>
          <p:nvPr/>
        </p:nvSpPr>
        <p:spPr bwMode="auto">
          <a:xfrm>
            <a:off x="1139825" y="1644650"/>
            <a:ext cx="6781800" cy="192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spcBef>
                <a:spcPct val="50000"/>
              </a:spcBef>
            </a:pPr>
            <a:r>
              <a:rPr lang="es-ES" altLang="en-US" sz="3000">
                <a:latin typeface="Times New Roman" pitchFamily="18" charset="0"/>
              </a:rPr>
              <a:t>En consecuencia, tendremos un efecto positivo y duradero para la seguridad y erradicaremos en última instancia los riesgos reiterados.</a:t>
            </a:r>
          </a:p>
        </p:txBody>
      </p:sp>
      <p:sp>
        <p:nvSpPr>
          <p:cNvPr id="4" name="Date Placeholder 1"/>
          <p:cNvSpPr txBox="1">
            <a:spLocks noGrp="1"/>
          </p:cNvSpPr>
          <p:nvPr/>
        </p:nvSpPr>
        <p:spPr bwMode="auto">
          <a:xfrm>
            <a:off x="533400" y="6042025"/>
            <a:ext cx="2743200" cy="457200"/>
          </a:xfrm>
          <a:prstGeom prst="rect">
            <a:avLst/>
          </a:prstGeom>
          <a:noFill/>
          <a:extLst/>
        </p:spPr>
        <p:txBody>
          <a:bodyPr/>
          <a:lstStyle/>
          <a:p>
            <a:pPr eaLnBrk="0" hangingPunct="0">
              <a:defRPr/>
            </a:pPr>
            <a:r>
              <a:rPr sz="1600" b="1" i="1" dirty="0">
                <a:latin typeface="+mn-lt"/>
                <a:ea typeface="+mn-ea"/>
              </a:rPr>
              <a:t>Asesoramiento sobre Seguridad y Salud</a:t>
            </a:r>
            <a:endParaRPr lang="es-ES" sz="1400" b="1" i="1" dirty="0">
              <a:latin typeface="+mn-lt"/>
              <a:ea typeface="+mn-ea"/>
            </a:endParaRP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pPr eaLnBrk="1" hangingPunct="1">
              <a:defRPr/>
            </a:pPr>
            <a:r>
              <a:rPr lang="es-ES" smtClean="0">
                <a:ea typeface="ＭＳ Ｐゴシック" pitchFamily="34" charset="-128"/>
              </a:rPr>
              <a:t>Uso de equipos portátiles</a:t>
            </a:r>
          </a:p>
        </p:txBody>
      </p:sp>
      <p:sp>
        <p:nvSpPr>
          <p:cNvPr id="101379" name="Rectangle 3"/>
          <p:cNvSpPr>
            <a:spLocks noGrp="1" noChangeArrowheads="1"/>
          </p:cNvSpPr>
          <p:nvPr>
            <p:ph type="body" idx="1"/>
          </p:nvPr>
        </p:nvSpPr>
        <p:spPr/>
        <p:txBody>
          <a:bodyPr/>
          <a:lstStyle/>
          <a:p>
            <a:pPr eaLnBrk="1" hangingPunct="1">
              <a:lnSpc>
                <a:spcPct val="120000"/>
              </a:lnSpc>
              <a:buClr>
                <a:schemeClr val="accent1"/>
              </a:buClr>
            </a:pPr>
            <a:r>
              <a:rPr lang="es-ES" altLang="en-US" smtClean="0">
                <a:solidFill>
                  <a:schemeClr val="accent1"/>
                </a:solidFill>
              </a:rPr>
              <a:t>1910,334</a:t>
            </a:r>
          </a:p>
          <a:p>
            <a:pPr lvl="1" eaLnBrk="1" hangingPunct="1">
              <a:lnSpc>
                <a:spcPct val="120000"/>
              </a:lnSpc>
              <a:buClr>
                <a:schemeClr val="accent1"/>
              </a:buClr>
            </a:pPr>
            <a:r>
              <a:rPr lang="es-ES" altLang="en-US" smtClean="0">
                <a:solidFill>
                  <a:schemeClr val="accent1"/>
                </a:solidFill>
              </a:rPr>
              <a:t>(a)(1)</a:t>
            </a:r>
            <a:r>
              <a:rPr lang="es-ES" altLang="en-US" smtClean="0"/>
              <a:t> No usar de manera indebida, dañar ni usar a modo de soga.</a:t>
            </a:r>
          </a:p>
          <a:p>
            <a:pPr lvl="1" eaLnBrk="1" hangingPunct="1">
              <a:lnSpc>
                <a:spcPct val="120000"/>
              </a:lnSpc>
              <a:buClr>
                <a:schemeClr val="accent1"/>
              </a:buClr>
            </a:pPr>
            <a:r>
              <a:rPr lang="es-ES" altLang="en-US" smtClean="0">
                <a:solidFill>
                  <a:schemeClr val="accent1"/>
                </a:solidFill>
              </a:rPr>
              <a:t>(a)(2)</a:t>
            </a:r>
            <a:r>
              <a:rPr lang="es-ES" altLang="en-US" smtClean="0"/>
              <a:t> Inspeccionar visualmente antes de usar.</a:t>
            </a:r>
          </a:p>
          <a:p>
            <a:pPr lvl="1" eaLnBrk="1" hangingPunct="1">
              <a:lnSpc>
                <a:spcPct val="120000"/>
              </a:lnSpc>
              <a:buClr>
                <a:schemeClr val="accent1"/>
              </a:buClr>
            </a:pPr>
            <a:r>
              <a:rPr lang="es-ES" altLang="en-US" smtClean="0">
                <a:solidFill>
                  <a:schemeClr val="accent1"/>
                </a:solidFill>
              </a:rPr>
              <a:t>(a)(2)</a:t>
            </a:r>
            <a:r>
              <a:rPr lang="es-ES" altLang="en-US" smtClean="0"/>
              <a:t> Componentes flojos, clavijas deformadas/dobladas, clavijas que faltan, </a:t>
            </a:r>
            <a:r>
              <a:rPr lang="es-ES" altLang="en-US" b="1" i="1" smtClean="0"/>
              <a:t>(CLAVIJA CON DESCARGA A TIERRA).</a:t>
            </a:r>
          </a:p>
          <a:p>
            <a:pPr lvl="1" eaLnBrk="1" hangingPunct="1">
              <a:lnSpc>
                <a:spcPct val="120000"/>
              </a:lnSpc>
              <a:buClr>
                <a:schemeClr val="accent1"/>
              </a:buClr>
            </a:pPr>
            <a:endParaRPr lang="es-ES" altLang="en-US" smtClean="0"/>
          </a:p>
        </p:txBody>
      </p:sp>
      <p:sp>
        <p:nvSpPr>
          <p:cNvPr id="4" name="Date Placeholder 1"/>
          <p:cNvSpPr txBox="1">
            <a:spLocks noGrp="1"/>
          </p:cNvSpPr>
          <p:nvPr/>
        </p:nvSpPr>
        <p:spPr bwMode="auto">
          <a:xfrm>
            <a:off x="533400" y="6042025"/>
            <a:ext cx="2743200" cy="457200"/>
          </a:xfrm>
          <a:prstGeom prst="rect">
            <a:avLst/>
          </a:prstGeom>
          <a:noFill/>
          <a:extLst/>
        </p:spPr>
        <p:txBody>
          <a:bodyPr/>
          <a:lstStyle/>
          <a:p>
            <a:pPr eaLnBrk="0" hangingPunct="0">
              <a:defRPr/>
            </a:pPr>
            <a:r>
              <a:rPr sz="1600" b="1" i="1" dirty="0">
                <a:latin typeface="+mn-lt"/>
                <a:ea typeface="+mn-ea"/>
              </a:rPr>
              <a:t>Asesoramiento sobre Seguridad y Salud</a:t>
            </a:r>
            <a:endParaRPr lang="es-ES" sz="1400" b="1" i="1" dirty="0">
              <a:latin typeface="+mn-lt"/>
              <a:ea typeface="+mn-ea"/>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pPr eaLnBrk="1" hangingPunct="1">
              <a:defRPr/>
            </a:pPr>
            <a:r>
              <a:rPr lang="es-ES" smtClean="0">
                <a:ea typeface="ＭＳ Ｐゴシック" pitchFamily="34" charset="-128"/>
              </a:rPr>
              <a:t>Uso de equipos portátiles</a:t>
            </a:r>
          </a:p>
        </p:txBody>
      </p:sp>
      <p:sp>
        <p:nvSpPr>
          <p:cNvPr id="102403" name="Rectangle 3"/>
          <p:cNvSpPr>
            <a:spLocks noGrp="1" noChangeArrowheads="1"/>
          </p:cNvSpPr>
          <p:nvPr>
            <p:ph type="body" idx="1"/>
          </p:nvPr>
        </p:nvSpPr>
        <p:spPr/>
        <p:txBody>
          <a:bodyPr/>
          <a:lstStyle/>
          <a:p>
            <a:pPr eaLnBrk="1" hangingPunct="1">
              <a:lnSpc>
                <a:spcPct val="120000"/>
              </a:lnSpc>
              <a:buClr>
                <a:schemeClr val="accent1"/>
              </a:buClr>
            </a:pPr>
            <a:r>
              <a:rPr lang="es-ES" altLang="en-US" smtClean="0">
                <a:solidFill>
                  <a:schemeClr val="accent1"/>
                </a:solidFill>
              </a:rPr>
              <a:t>1910,334</a:t>
            </a:r>
          </a:p>
          <a:p>
            <a:pPr lvl="1" eaLnBrk="1" hangingPunct="1">
              <a:lnSpc>
                <a:spcPct val="120000"/>
              </a:lnSpc>
              <a:buClr>
                <a:schemeClr val="accent1"/>
              </a:buClr>
            </a:pPr>
            <a:r>
              <a:rPr lang="es-ES" altLang="en-US" smtClean="0">
                <a:solidFill>
                  <a:schemeClr val="accent1"/>
                </a:solidFill>
              </a:rPr>
              <a:t>(a)(2)</a:t>
            </a:r>
            <a:r>
              <a:rPr lang="es-ES" altLang="en-US" smtClean="0"/>
              <a:t> Cubierta exterior dañada, daño evidente, apretada/aplastada</a:t>
            </a:r>
          </a:p>
          <a:p>
            <a:pPr lvl="1" eaLnBrk="1" hangingPunct="1">
              <a:lnSpc>
                <a:spcPct val="120000"/>
              </a:lnSpc>
              <a:buClr>
                <a:schemeClr val="accent1"/>
              </a:buClr>
            </a:pPr>
            <a:r>
              <a:rPr lang="es-ES" altLang="en-US" smtClean="0">
                <a:solidFill>
                  <a:schemeClr val="accent1"/>
                </a:solidFill>
              </a:rPr>
              <a:t>(a)(2)(ii)</a:t>
            </a:r>
            <a:r>
              <a:rPr lang="es-ES" altLang="en-US" smtClean="0"/>
              <a:t> Se debe retirar de servicio y no usarse hasta que se repare </a:t>
            </a:r>
          </a:p>
        </p:txBody>
      </p:sp>
      <p:sp>
        <p:nvSpPr>
          <p:cNvPr id="4" name="Date Placeholder 1"/>
          <p:cNvSpPr txBox="1">
            <a:spLocks noGrp="1"/>
          </p:cNvSpPr>
          <p:nvPr/>
        </p:nvSpPr>
        <p:spPr bwMode="auto">
          <a:xfrm>
            <a:off x="533400" y="6042025"/>
            <a:ext cx="2743200" cy="457200"/>
          </a:xfrm>
          <a:prstGeom prst="rect">
            <a:avLst/>
          </a:prstGeom>
          <a:noFill/>
          <a:extLst/>
        </p:spPr>
        <p:txBody>
          <a:bodyPr/>
          <a:lstStyle/>
          <a:p>
            <a:pPr eaLnBrk="0" hangingPunct="0">
              <a:defRPr/>
            </a:pPr>
            <a:r>
              <a:rPr sz="1600" b="1" i="1" dirty="0">
                <a:latin typeface="+mn-lt"/>
                <a:ea typeface="+mn-ea"/>
              </a:rPr>
              <a:t>Asesoramiento sobre Seguridad y Salud</a:t>
            </a:r>
            <a:endParaRPr lang="es-ES" sz="1400" b="1" i="1" dirty="0">
              <a:latin typeface="+mn-lt"/>
              <a:ea typeface="+mn-ea"/>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pPr eaLnBrk="1" hangingPunct="1">
              <a:defRPr/>
            </a:pPr>
            <a:r>
              <a:rPr lang="es-ES" smtClean="0">
                <a:ea typeface="ＭＳ Ｐゴシック" pitchFamily="34" charset="-128"/>
              </a:rPr>
              <a:t>Uso de equipos portátiles</a:t>
            </a:r>
          </a:p>
        </p:txBody>
      </p:sp>
      <p:sp>
        <p:nvSpPr>
          <p:cNvPr id="103427" name="Text Box 3"/>
          <p:cNvSpPr txBox="1">
            <a:spLocks noChangeArrowheads="1"/>
          </p:cNvSpPr>
          <p:nvPr/>
        </p:nvSpPr>
        <p:spPr bwMode="auto">
          <a:xfrm>
            <a:off x="990600" y="1905000"/>
            <a:ext cx="73152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spcBef>
                <a:spcPct val="50000"/>
              </a:spcBef>
            </a:pPr>
            <a:r>
              <a:rPr lang="es-ES" altLang="en-US" sz="3600">
                <a:latin typeface="Times New Roman" pitchFamily="18" charset="0"/>
              </a:rPr>
              <a:t>El objetivo del conductor con descarga a tierra de equipos es:</a:t>
            </a:r>
          </a:p>
        </p:txBody>
      </p:sp>
      <p:sp>
        <p:nvSpPr>
          <p:cNvPr id="103428" name="Text Box 4"/>
          <p:cNvSpPr txBox="1">
            <a:spLocks noChangeArrowheads="1"/>
          </p:cNvSpPr>
          <p:nvPr/>
        </p:nvSpPr>
        <p:spPr bwMode="auto">
          <a:xfrm>
            <a:off x="1219200" y="3657600"/>
            <a:ext cx="6781800" cy="192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spcBef>
                <a:spcPct val="50000"/>
              </a:spcBef>
            </a:pPr>
            <a:r>
              <a:rPr lang="es-ES" altLang="en-US" sz="4000" b="1" i="1" u="sng">
                <a:latin typeface="Times New Roman" pitchFamily="18" charset="0"/>
              </a:rPr>
              <a:t>Evitar la electrocución</a:t>
            </a:r>
          </a:p>
          <a:p>
            <a:pPr algn="ctr" eaLnBrk="1" hangingPunct="1">
              <a:spcBef>
                <a:spcPct val="50000"/>
              </a:spcBef>
            </a:pPr>
            <a:r>
              <a:rPr lang="es-ES" altLang="en-US" sz="3200">
                <a:latin typeface="Times New Roman" pitchFamily="18" charset="0"/>
              </a:rPr>
              <a:t>En caso de una falla o cortocircuito en la herramienta o el equipo</a:t>
            </a:r>
          </a:p>
        </p:txBody>
      </p:sp>
      <p:sp>
        <p:nvSpPr>
          <p:cNvPr id="4" name="Date Placeholder 1"/>
          <p:cNvSpPr txBox="1">
            <a:spLocks noGrp="1"/>
          </p:cNvSpPr>
          <p:nvPr/>
        </p:nvSpPr>
        <p:spPr bwMode="auto">
          <a:xfrm>
            <a:off x="533400" y="6042025"/>
            <a:ext cx="2743200" cy="457200"/>
          </a:xfrm>
          <a:prstGeom prst="rect">
            <a:avLst/>
          </a:prstGeom>
          <a:noFill/>
          <a:extLst/>
        </p:spPr>
        <p:txBody>
          <a:bodyPr/>
          <a:lstStyle/>
          <a:p>
            <a:pPr eaLnBrk="0" hangingPunct="0">
              <a:defRPr/>
            </a:pPr>
            <a:r>
              <a:rPr sz="1600" b="1" i="1" dirty="0">
                <a:latin typeface="+mn-lt"/>
                <a:ea typeface="+mn-ea"/>
              </a:rPr>
              <a:t>Asesoramiento sobre Seguridad y Salud</a:t>
            </a:r>
            <a:endParaRPr lang="es-ES" sz="1400" b="1" i="1" dirty="0">
              <a:latin typeface="+mn-lt"/>
              <a:ea typeface="+mn-ea"/>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685800" y="381000"/>
            <a:ext cx="7696200" cy="914400"/>
          </a:xfrm>
        </p:spPr>
        <p:txBody>
          <a:bodyPr/>
          <a:lstStyle/>
          <a:p>
            <a:pPr eaLnBrk="1" hangingPunct="1">
              <a:defRPr/>
            </a:pPr>
            <a:r>
              <a:rPr lang="es-ES" smtClean="0">
                <a:ea typeface="ＭＳ Ｐゴシック" pitchFamily="34" charset="-128"/>
              </a:rPr>
              <a:t>Prácticas laborales relacionadas con la seguridad</a:t>
            </a:r>
          </a:p>
        </p:txBody>
      </p:sp>
      <p:sp>
        <p:nvSpPr>
          <p:cNvPr id="104451" name="Rectangle 3"/>
          <p:cNvSpPr>
            <a:spLocks noGrp="1" noChangeArrowheads="1"/>
          </p:cNvSpPr>
          <p:nvPr>
            <p:ph type="body" idx="1"/>
          </p:nvPr>
        </p:nvSpPr>
        <p:spPr>
          <a:xfrm>
            <a:off x="685800" y="1371600"/>
            <a:ext cx="6019800" cy="4114800"/>
          </a:xfrm>
        </p:spPr>
        <p:txBody>
          <a:bodyPr/>
          <a:lstStyle/>
          <a:p>
            <a:pPr eaLnBrk="1" hangingPunct="1">
              <a:lnSpc>
                <a:spcPct val="130000"/>
              </a:lnSpc>
              <a:buClr>
                <a:schemeClr val="accent1"/>
              </a:buClr>
            </a:pPr>
            <a:r>
              <a:rPr lang="es-ES" altLang="en-US" sz="2800" smtClean="0"/>
              <a:t>Se deben aprobar equipos eléctricos portátiles y cables flexibles para lugares de trabajo muy conductores o en los que los empleados pueden tener contacto con el agua o líquidos conductores.</a:t>
            </a:r>
          </a:p>
        </p:txBody>
      </p:sp>
      <p:graphicFrame>
        <p:nvGraphicFramePr>
          <p:cNvPr id="104452" name="Object 167"/>
          <p:cNvGraphicFramePr>
            <a:graphicFrameLocks noChangeAspect="1"/>
          </p:cNvGraphicFramePr>
          <p:nvPr/>
        </p:nvGraphicFramePr>
        <p:xfrm>
          <a:off x="6799263" y="3200400"/>
          <a:ext cx="2192337" cy="3251200"/>
        </p:xfrm>
        <a:graphic>
          <a:graphicData uri="http://schemas.openxmlformats.org/presentationml/2006/ole">
            <mc:AlternateContent xmlns:mc="http://schemas.openxmlformats.org/markup-compatibility/2006">
              <mc:Choice xmlns:v="urn:schemas-microsoft-com:vml" Requires="v">
                <p:oleObj spid="_x0000_s104461" name="Clip" r:id="rId4" imgW="4579545" imgH="6788590" progId="">
                  <p:embed/>
                </p:oleObj>
              </mc:Choice>
              <mc:Fallback>
                <p:oleObj name="Clip" r:id="rId4" imgW="4579545" imgH="6788590" progId="">
                  <p:embed/>
                  <p:pic>
                    <p:nvPicPr>
                      <p:cNvPr id="0" name="Object 16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99263" y="3200400"/>
                        <a:ext cx="2192337" cy="3251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pSp>
        <p:nvGrpSpPr>
          <p:cNvPr id="104453" name="Group 5"/>
          <p:cNvGrpSpPr>
            <a:grpSpLocks/>
          </p:cNvGrpSpPr>
          <p:nvPr/>
        </p:nvGrpSpPr>
        <p:grpSpPr bwMode="auto">
          <a:xfrm>
            <a:off x="7010400" y="1676400"/>
            <a:ext cx="1863725" cy="865188"/>
            <a:chOff x="2461" y="2527"/>
            <a:chExt cx="1174" cy="545"/>
          </a:xfrm>
        </p:grpSpPr>
        <p:graphicFrame>
          <p:nvGraphicFramePr>
            <p:cNvPr id="104459" name="Object 168"/>
            <p:cNvGraphicFramePr>
              <a:graphicFrameLocks noChangeAspect="1"/>
            </p:cNvGraphicFramePr>
            <p:nvPr/>
          </p:nvGraphicFramePr>
          <p:xfrm>
            <a:off x="2461" y="2527"/>
            <a:ext cx="611" cy="449"/>
          </p:xfrm>
          <a:graphic>
            <a:graphicData uri="http://schemas.openxmlformats.org/presentationml/2006/ole">
              <mc:AlternateContent xmlns:mc="http://schemas.openxmlformats.org/markup-compatibility/2006">
                <mc:Choice xmlns:v="urn:schemas-microsoft-com:vml" Requires="v">
                  <p:oleObj spid="_x0000_s104462" name="Clip" r:id="rId6" imgW="1328623" imgH="1933042" progId="">
                    <p:embed/>
                  </p:oleObj>
                </mc:Choice>
                <mc:Fallback>
                  <p:oleObj name="Clip" r:id="rId6" imgW="1328623" imgH="1933042" progId="">
                    <p:embed/>
                    <p:pic>
                      <p:nvPicPr>
                        <p:cNvPr id="0" name="Object 168"/>
                        <p:cNvPicPr>
                          <a:picLocks noChangeAspect="1" noChangeArrowheads="1"/>
                        </p:cNvPicPr>
                        <p:nvPr/>
                      </p:nvPicPr>
                      <p:blipFill>
                        <a:blip r:embed="rId7">
                          <a:extLst>
                            <a:ext uri="{28A0092B-C50C-407E-A947-70E740481C1C}">
                              <a14:useLocalDpi xmlns:a14="http://schemas.microsoft.com/office/drawing/2010/main" val="0"/>
                            </a:ext>
                          </a:extLst>
                        </a:blip>
                        <a:srcRect r="27002" b="63106"/>
                        <a:stretch>
                          <a:fillRect/>
                        </a:stretch>
                      </p:blipFill>
                      <p:spPr bwMode="auto">
                        <a:xfrm>
                          <a:off x="2461" y="2527"/>
                          <a:ext cx="611" cy="4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aphicFrame>
          <p:nvGraphicFramePr>
            <p:cNvPr id="104460" name="Object 169"/>
            <p:cNvGraphicFramePr>
              <a:graphicFrameLocks noChangeAspect="1"/>
            </p:cNvGraphicFramePr>
            <p:nvPr/>
          </p:nvGraphicFramePr>
          <p:xfrm>
            <a:off x="3024" y="2623"/>
            <a:ext cx="611" cy="449"/>
          </p:xfrm>
          <a:graphic>
            <a:graphicData uri="http://schemas.openxmlformats.org/presentationml/2006/ole">
              <mc:AlternateContent xmlns:mc="http://schemas.openxmlformats.org/markup-compatibility/2006">
                <mc:Choice xmlns:v="urn:schemas-microsoft-com:vml" Requires="v">
                  <p:oleObj spid="_x0000_s104463" name="Clip" r:id="rId8" imgW="1328623" imgH="1933042" progId="">
                    <p:embed/>
                  </p:oleObj>
                </mc:Choice>
                <mc:Fallback>
                  <p:oleObj name="Clip" r:id="rId8" imgW="1328623" imgH="1933042" progId="">
                    <p:embed/>
                    <p:pic>
                      <p:nvPicPr>
                        <p:cNvPr id="0" name="Object 169"/>
                        <p:cNvPicPr>
                          <a:picLocks noChangeAspect="1" noChangeArrowheads="1"/>
                        </p:cNvPicPr>
                        <p:nvPr/>
                      </p:nvPicPr>
                      <p:blipFill>
                        <a:blip r:embed="rId7">
                          <a:extLst>
                            <a:ext uri="{28A0092B-C50C-407E-A947-70E740481C1C}">
                              <a14:useLocalDpi xmlns:a14="http://schemas.microsoft.com/office/drawing/2010/main" val="0"/>
                            </a:ext>
                          </a:extLst>
                        </a:blip>
                        <a:srcRect r="27002" b="63106"/>
                        <a:stretch>
                          <a:fillRect/>
                        </a:stretch>
                      </p:blipFill>
                      <p:spPr bwMode="auto">
                        <a:xfrm>
                          <a:off x="3024" y="2623"/>
                          <a:ext cx="611" cy="4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pSp>
      <p:grpSp>
        <p:nvGrpSpPr>
          <p:cNvPr id="104454" name="Group 8"/>
          <p:cNvGrpSpPr>
            <a:grpSpLocks/>
          </p:cNvGrpSpPr>
          <p:nvPr/>
        </p:nvGrpSpPr>
        <p:grpSpPr bwMode="auto">
          <a:xfrm>
            <a:off x="7010400" y="2438400"/>
            <a:ext cx="1863725" cy="865188"/>
            <a:chOff x="2461" y="2527"/>
            <a:chExt cx="1174" cy="545"/>
          </a:xfrm>
        </p:grpSpPr>
        <p:graphicFrame>
          <p:nvGraphicFramePr>
            <p:cNvPr id="104457" name="Object 170"/>
            <p:cNvGraphicFramePr>
              <a:graphicFrameLocks noChangeAspect="1"/>
            </p:cNvGraphicFramePr>
            <p:nvPr/>
          </p:nvGraphicFramePr>
          <p:xfrm>
            <a:off x="2461" y="2527"/>
            <a:ext cx="611" cy="449"/>
          </p:xfrm>
          <a:graphic>
            <a:graphicData uri="http://schemas.openxmlformats.org/presentationml/2006/ole">
              <mc:AlternateContent xmlns:mc="http://schemas.openxmlformats.org/markup-compatibility/2006">
                <mc:Choice xmlns:v="urn:schemas-microsoft-com:vml" Requires="v">
                  <p:oleObj spid="_x0000_s104464" name="Clip" r:id="rId9" imgW="1328623" imgH="1933042" progId="">
                    <p:embed/>
                  </p:oleObj>
                </mc:Choice>
                <mc:Fallback>
                  <p:oleObj name="Clip" r:id="rId9" imgW="1328623" imgH="1933042" progId="">
                    <p:embed/>
                    <p:pic>
                      <p:nvPicPr>
                        <p:cNvPr id="0" name="Object 170"/>
                        <p:cNvPicPr>
                          <a:picLocks noChangeAspect="1" noChangeArrowheads="1"/>
                        </p:cNvPicPr>
                        <p:nvPr/>
                      </p:nvPicPr>
                      <p:blipFill>
                        <a:blip r:embed="rId7">
                          <a:extLst>
                            <a:ext uri="{28A0092B-C50C-407E-A947-70E740481C1C}">
                              <a14:useLocalDpi xmlns:a14="http://schemas.microsoft.com/office/drawing/2010/main" val="0"/>
                            </a:ext>
                          </a:extLst>
                        </a:blip>
                        <a:srcRect r="27002" b="63106"/>
                        <a:stretch>
                          <a:fillRect/>
                        </a:stretch>
                      </p:blipFill>
                      <p:spPr bwMode="auto">
                        <a:xfrm>
                          <a:off x="2461" y="2527"/>
                          <a:ext cx="611" cy="4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aphicFrame>
          <p:nvGraphicFramePr>
            <p:cNvPr id="104458" name="Object 171"/>
            <p:cNvGraphicFramePr>
              <a:graphicFrameLocks noChangeAspect="1"/>
            </p:cNvGraphicFramePr>
            <p:nvPr/>
          </p:nvGraphicFramePr>
          <p:xfrm>
            <a:off x="3024" y="2623"/>
            <a:ext cx="611" cy="449"/>
          </p:xfrm>
          <a:graphic>
            <a:graphicData uri="http://schemas.openxmlformats.org/presentationml/2006/ole">
              <mc:AlternateContent xmlns:mc="http://schemas.openxmlformats.org/markup-compatibility/2006">
                <mc:Choice xmlns:v="urn:schemas-microsoft-com:vml" Requires="v">
                  <p:oleObj spid="_x0000_s104465" name="Clip" r:id="rId10" imgW="1328623" imgH="1933042" progId="">
                    <p:embed/>
                  </p:oleObj>
                </mc:Choice>
                <mc:Fallback>
                  <p:oleObj name="Clip" r:id="rId10" imgW="1328623" imgH="1933042" progId="">
                    <p:embed/>
                    <p:pic>
                      <p:nvPicPr>
                        <p:cNvPr id="0" name="Object 171"/>
                        <p:cNvPicPr>
                          <a:picLocks noChangeAspect="1" noChangeArrowheads="1"/>
                        </p:cNvPicPr>
                        <p:nvPr/>
                      </p:nvPicPr>
                      <p:blipFill>
                        <a:blip r:embed="rId7">
                          <a:extLst>
                            <a:ext uri="{28A0092B-C50C-407E-A947-70E740481C1C}">
                              <a14:useLocalDpi xmlns:a14="http://schemas.microsoft.com/office/drawing/2010/main" val="0"/>
                            </a:ext>
                          </a:extLst>
                        </a:blip>
                        <a:srcRect r="27002" b="63106"/>
                        <a:stretch>
                          <a:fillRect/>
                        </a:stretch>
                      </p:blipFill>
                      <p:spPr bwMode="auto">
                        <a:xfrm>
                          <a:off x="3024" y="2623"/>
                          <a:ext cx="611" cy="4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pSp>
      <p:sp>
        <p:nvSpPr>
          <p:cNvPr id="104455" name="Text Box 11"/>
          <p:cNvSpPr txBox="1">
            <a:spLocks noChangeArrowheads="1"/>
          </p:cNvSpPr>
          <p:nvPr/>
        </p:nvSpPr>
        <p:spPr bwMode="auto">
          <a:xfrm>
            <a:off x="685800" y="5867400"/>
            <a:ext cx="1828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spcBef>
                <a:spcPct val="30000"/>
              </a:spcBef>
            </a:pPr>
            <a:r>
              <a:rPr lang="en-US" altLang="en-US" b="1">
                <a:solidFill>
                  <a:schemeClr val="accent1"/>
                </a:solidFill>
              </a:rPr>
              <a:t>1910.331 - 335</a:t>
            </a:r>
          </a:p>
        </p:txBody>
      </p:sp>
      <p:sp>
        <p:nvSpPr>
          <p:cNvPr id="4" name="Date Placeholder 1"/>
          <p:cNvSpPr txBox="1">
            <a:spLocks noGrp="1"/>
          </p:cNvSpPr>
          <p:nvPr/>
        </p:nvSpPr>
        <p:spPr bwMode="auto">
          <a:xfrm>
            <a:off x="533400" y="6042025"/>
            <a:ext cx="2743200" cy="457200"/>
          </a:xfrm>
          <a:prstGeom prst="rect">
            <a:avLst/>
          </a:prstGeom>
          <a:noFill/>
          <a:extLst/>
        </p:spPr>
        <p:txBody>
          <a:bodyPr/>
          <a:lstStyle/>
          <a:p>
            <a:pPr eaLnBrk="0" hangingPunct="0">
              <a:defRPr/>
            </a:pPr>
            <a:r>
              <a:rPr sz="1600" b="1" i="1" dirty="0">
                <a:latin typeface="+mn-lt"/>
                <a:ea typeface="+mn-ea"/>
              </a:rPr>
              <a:t>Asesoramiento sobre Seguridad y Salud</a:t>
            </a:r>
            <a:endParaRPr lang="es-ES" sz="1400" b="1" i="1" dirty="0">
              <a:latin typeface="+mn-lt"/>
              <a:ea typeface="+mn-ea"/>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a:xfrm>
            <a:off x="685800" y="381000"/>
            <a:ext cx="7620000" cy="914400"/>
          </a:xfrm>
        </p:spPr>
        <p:txBody>
          <a:bodyPr/>
          <a:lstStyle/>
          <a:p>
            <a:pPr eaLnBrk="1" hangingPunct="1">
              <a:defRPr/>
            </a:pPr>
            <a:r>
              <a:rPr lang="es-ES" smtClean="0">
                <a:ea typeface="ＭＳ Ｐゴシック" pitchFamily="34" charset="-128"/>
              </a:rPr>
              <a:t>Prácticas laborales relacionadas con la seguridad</a:t>
            </a:r>
          </a:p>
        </p:txBody>
      </p:sp>
      <p:sp>
        <p:nvSpPr>
          <p:cNvPr id="105475" name="Rectangle 3"/>
          <p:cNvSpPr>
            <a:spLocks noGrp="1" noChangeArrowheads="1"/>
          </p:cNvSpPr>
          <p:nvPr>
            <p:ph type="body" idx="1"/>
          </p:nvPr>
        </p:nvSpPr>
        <p:spPr>
          <a:xfrm>
            <a:off x="533400" y="1524000"/>
            <a:ext cx="7848600" cy="2667000"/>
          </a:xfrm>
        </p:spPr>
        <p:txBody>
          <a:bodyPr/>
          <a:lstStyle/>
          <a:p>
            <a:pPr eaLnBrk="1" hangingPunct="1">
              <a:lnSpc>
                <a:spcPct val="140000"/>
              </a:lnSpc>
              <a:buClr>
                <a:schemeClr val="accent1"/>
              </a:buClr>
            </a:pPr>
            <a:r>
              <a:rPr lang="es-ES" altLang="en-US" sz="2600" smtClean="0"/>
              <a:t>No se pueden usar elementos conductores de joyería y ropa (por ejemplo, las pulseras del reloj, brazaletes, anillos, cadenas de llaveros, collares, etc.) si existe la posibilidad de contacto con componentes en tensión expuestos.</a:t>
            </a:r>
          </a:p>
        </p:txBody>
      </p:sp>
      <p:graphicFrame>
        <p:nvGraphicFramePr>
          <p:cNvPr id="105476" name="Object 37"/>
          <p:cNvGraphicFramePr>
            <a:graphicFrameLocks noChangeAspect="1"/>
          </p:cNvGraphicFramePr>
          <p:nvPr/>
        </p:nvGraphicFramePr>
        <p:xfrm>
          <a:off x="3352800" y="4267200"/>
          <a:ext cx="2497138" cy="2271713"/>
        </p:xfrm>
        <a:graphic>
          <a:graphicData uri="http://schemas.openxmlformats.org/presentationml/2006/ole">
            <mc:AlternateContent xmlns:mc="http://schemas.openxmlformats.org/markup-compatibility/2006">
              <mc:Choice xmlns:v="urn:schemas-microsoft-com:vml" Requires="v">
                <p:oleObj spid="_x0000_s105479" name="Clip" r:id="rId4" imgW="1792224" imgH="1630375" progId="">
                  <p:embed/>
                </p:oleObj>
              </mc:Choice>
              <mc:Fallback>
                <p:oleObj name="Clip" r:id="rId4" imgW="1792224" imgH="1630375" progId="">
                  <p:embed/>
                  <p:pic>
                    <p:nvPicPr>
                      <p:cNvPr id="0" name="Object 3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2800" y="4267200"/>
                        <a:ext cx="2497138" cy="2271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105477" name="Text Box 5"/>
          <p:cNvSpPr txBox="1">
            <a:spLocks noChangeArrowheads="1"/>
          </p:cNvSpPr>
          <p:nvPr/>
        </p:nvSpPr>
        <p:spPr bwMode="auto">
          <a:xfrm>
            <a:off x="685800" y="5791200"/>
            <a:ext cx="1828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spcBef>
                <a:spcPct val="30000"/>
              </a:spcBef>
            </a:pPr>
            <a:r>
              <a:rPr lang="en-US" altLang="en-US" b="1">
                <a:solidFill>
                  <a:schemeClr val="accent1"/>
                </a:solidFill>
              </a:rPr>
              <a:t>1910.331 - 335</a:t>
            </a:r>
          </a:p>
        </p:txBody>
      </p:sp>
      <p:sp>
        <p:nvSpPr>
          <p:cNvPr id="4" name="Date Placeholder 1"/>
          <p:cNvSpPr txBox="1">
            <a:spLocks noGrp="1"/>
          </p:cNvSpPr>
          <p:nvPr/>
        </p:nvSpPr>
        <p:spPr bwMode="auto">
          <a:xfrm>
            <a:off x="533400" y="6042025"/>
            <a:ext cx="2743200" cy="457200"/>
          </a:xfrm>
          <a:prstGeom prst="rect">
            <a:avLst/>
          </a:prstGeom>
          <a:noFill/>
          <a:extLst/>
        </p:spPr>
        <p:txBody>
          <a:bodyPr/>
          <a:lstStyle/>
          <a:p>
            <a:pPr eaLnBrk="0" hangingPunct="0">
              <a:defRPr/>
            </a:pPr>
            <a:r>
              <a:rPr sz="1600" b="1" i="1" dirty="0">
                <a:latin typeface="+mn-lt"/>
                <a:ea typeface="+mn-ea"/>
              </a:rPr>
              <a:t>Asesoramiento sobre Seguridad y Salud</a:t>
            </a:r>
            <a:endParaRPr lang="es-ES" sz="1400" b="1" i="1" dirty="0">
              <a:latin typeface="+mn-lt"/>
              <a:ea typeface="+mn-ea"/>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0" y="609600"/>
            <a:ext cx="9144000" cy="1143000"/>
          </a:xfrm>
        </p:spPr>
        <p:txBody>
          <a:bodyPr/>
          <a:lstStyle/>
          <a:p>
            <a:pPr eaLnBrk="1" hangingPunct="1">
              <a:defRPr/>
            </a:pPr>
            <a:r>
              <a:rPr lang="en-US" sz="4200" smtClean="0">
                <a:ea typeface="ＭＳ Ｐゴシック" pitchFamily="34" charset="-128"/>
              </a:rPr>
              <a:t>Indicios de que existen riesgos eléctricos</a:t>
            </a:r>
            <a:r>
              <a:rPr lang="es-ES" smtClean="0">
                <a:ea typeface="ＭＳ Ｐゴシック" pitchFamily="34" charset="-128"/>
              </a:rPr>
              <a:t>  </a:t>
            </a:r>
          </a:p>
        </p:txBody>
      </p:sp>
      <p:sp>
        <p:nvSpPr>
          <p:cNvPr id="106499" name="Rectangle 3"/>
          <p:cNvSpPr>
            <a:spLocks noGrp="1" noChangeArrowheads="1"/>
          </p:cNvSpPr>
          <p:nvPr>
            <p:ph type="body" idx="1"/>
          </p:nvPr>
        </p:nvSpPr>
        <p:spPr>
          <a:xfrm>
            <a:off x="457200" y="1981200"/>
            <a:ext cx="8229600" cy="4114800"/>
          </a:xfrm>
        </p:spPr>
        <p:txBody>
          <a:bodyPr/>
          <a:lstStyle/>
          <a:p>
            <a:pPr eaLnBrk="1" hangingPunct="1">
              <a:buClr>
                <a:schemeClr val="accent1"/>
              </a:buClr>
            </a:pPr>
            <a:r>
              <a:rPr lang="es-ES" altLang="en-US" sz="3000" smtClean="0"/>
              <a:t>Disyuntores que saltaron o fusibles que explotaron</a:t>
            </a:r>
          </a:p>
          <a:p>
            <a:pPr eaLnBrk="1" hangingPunct="1">
              <a:buClr>
                <a:schemeClr val="accent1"/>
              </a:buClr>
            </a:pPr>
            <a:r>
              <a:rPr lang="es-ES" altLang="en-US" sz="3000" smtClean="0"/>
              <a:t>Herramientas, cables, conexiones o cajas de conexiones calientes</a:t>
            </a:r>
          </a:p>
          <a:p>
            <a:pPr eaLnBrk="1" hangingPunct="1">
              <a:buClr>
                <a:schemeClr val="accent1"/>
              </a:buClr>
            </a:pPr>
            <a:r>
              <a:rPr lang="es-ES" altLang="en-US" sz="3000" smtClean="0"/>
              <a:t>Disyuntores diferenciales que cortan un circuito</a:t>
            </a:r>
          </a:p>
          <a:p>
            <a:pPr eaLnBrk="1" hangingPunct="1">
              <a:buClr>
                <a:schemeClr val="accent1"/>
              </a:buClr>
            </a:pPr>
            <a:r>
              <a:rPr lang="es-ES" altLang="en-US" sz="3000" smtClean="0"/>
              <a:t>Aislamiento desgastada o deshilachada alrededor del cable o la conexión</a:t>
            </a:r>
          </a:p>
        </p:txBody>
      </p:sp>
      <p:sp>
        <p:nvSpPr>
          <p:cNvPr id="4" name="Date Placeholder 1"/>
          <p:cNvSpPr txBox="1">
            <a:spLocks noGrp="1"/>
          </p:cNvSpPr>
          <p:nvPr/>
        </p:nvSpPr>
        <p:spPr bwMode="auto">
          <a:xfrm>
            <a:off x="533400" y="6042025"/>
            <a:ext cx="2743200" cy="457200"/>
          </a:xfrm>
          <a:prstGeom prst="rect">
            <a:avLst/>
          </a:prstGeom>
          <a:noFill/>
          <a:extLst/>
        </p:spPr>
        <p:txBody>
          <a:bodyPr/>
          <a:lstStyle/>
          <a:p>
            <a:pPr eaLnBrk="0" hangingPunct="0">
              <a:defRPr/>
            </a:pPr>
            <a:r>
              <a:rPr sz="1600" b="1" i="1" dirty="0">
                <a:latin typeface="+mn-lt"/>
                <a:ea typeface="+mn-ea"/>
              </a:rPr>
              <a:t>Asesoramiento sobre Seguridad y Salud</a:t>
            </a:r>
            <a:endParaRPr lang="es-ES" sz="1400" b="1" i="1" dirty="0">
              <a:latin typeface="+mn-lt"/>
              <a:ea typeface="+mn-ea"/>
            </a:endParaRPr>
          </a:p>
        </p:txBody>
      </p:sp>
    </p:spTree>
  </p:cSld>
  <p:clrMapOvr>
    <a:masterClrMapping/>
  </p:clrMapOvr>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a:xfrm>
            <a:off x="685800" y="304800"/>
            <a:ext cx="7772400" cy="1143000"/>
          </a:xfrm>
        </p:spPr>
        <p:txBody>
          <a:bodyPr/>
          <a:lstStyle/>
          <a:p>
            <a:pPr eaLnBrk="1" hangingPunct="1">
              <a:defRPr/>
            </a:pPr>
            <a:r>
              <a:rPr lang="es-ES" smtClean="0">
                <a:ea typeface="ＭＳ Ｐゴシック" pitchFamily="34" charset="-128"/>
              </a:rPr>
              <a:t>Capacitación</a:t>
            </a:r>
          </a:p>
        </p:txBody>
      </p:sp>
      <p:sp>
        <p:nvSpPr>
          <p:cNvPr id="107523" name="Rectangle 3"/>
          <p:cNvSpPr>
            <a:spLocks noGrp="1" noChangeArrowheads="1"/>
          </p:cNvSpPr>
          <p:nvPr>
            <p:ph type="body" idx="1"/>
          </p:nvPr>
        </p:nvSpPr>
        <p:spPr>
          <a:xfrm>
            <a:off x="685800" y="2667000"/>
            <a:ext cx="7772400" cy="2895600"/>
          </a:xfrm>
        </p:spPr>
        <p:txBody>
          <a:bodyPr/>
          <a:lstStyle/>
          <a:p>
            <a:pPr eaLnBrk="1" hangingPunct="1">
              <a:buClr>
                <a:schemeClr val="accent1"/>
              </a:buClr>
            </a:pPr>
            <a:r>
              <a:rPr lang="es-ES" altLang="en-US" sz="2800" smtClean="0"/>
              <a:t>Desactivar equipos eléctricos antes de inspeccionar o realizar reparaciones</a:t>
            </a:r>
          </a:p>
          <a:p>
            <a:pPr eaLnBrk="1" hangingPunct="1">
              <a:buClr>
                <a:schemeClr val="accent1"/>
              </a:buClr>
            </a:pPr>
            <a:r>
              <a:rPr lang="es-ES" altLang="en-US" sz="2800" smtClean="0"/>
              <a:t>Usar herramientas eléctricas que estén en buen estado</a:t>
            </a:r>
          </a:p>
          <a:p>
            <a:pPr eaLnBrk="1" hangingPunct="1">
              <a:buClr>
                <a:schemeClr val="accent1"/>
              </a:buClr>
            </a:pPr>
            <a:r>
              <a:rPr lang="es-ES" altLang="en-US" sz="2800" smtClean="0"/>
              <a:t>Emplear el criterio cuando se trabaja cerca de cables en tensión</a:t>
            </a:r>
          </a:p>
          <a:p>
            <a:pPr eaLnBrk="1" hangingPunct="1">
              <a:buClr>
                <a:schemeClr val="accent1"/>
              </a:buClr>
            </a:pPr>
            <a:r>
              <a:rPr lang="es-ES" altLang="en-US" sz="2800" smtClean="0"/>
              <a:t>Usar equipos de protección adecuados</a:t>
            </a:r>
          </a:p>
        </p:txBody>
      </p:sp>
      <p:sp>
        <p:nvSpPr>
          <p:cNvPr id="107524" name="Text Box 4"/>
          <p:cNvSpPr txBox="1">
            <a:spLocks noChangeArrowheads="1"/>
          </p:cNvSpPr>
          <p:nvPr/>
        </p:nvSpPr>
        <p:spPr bwMode="auto">
          <a:xfrm>
            <a:off x="685800" y="1282700"/>
            <a:ext cx="7620000" cy="155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a:spcBef>
                <a:spcPct val="50000"/>
              </a:spcBef>
            </a:pPr>
            <a:r>
              <a:rPr lang="es-ES" altLang="en-US" sz="3200">
                <a:solidFill>
                  <a:srgbClr val="FFFFFF"/>
                </a:solidFill>
                <a:latin typeface="Times New Roman" pitchFamily="18" charset="0"/>
              </a:rPr>
              <a:t>Capacitar a los empleados que trabajan con equipos eléctricos acerca de prácticas laborales seguras que incluyen:</a:t>
            </a:r>
          </a:p>
        </p:txBody>
      </p:sp>
      <p:sp>
        <p:nvSpPr>
          <p:cNvPr id="4" name="Date Placeholder 1"/>
          <p:cNvSpPr txBox="1">
            <a:spLocks noGrp="1"/>
          </p:cNvSpPr>
          <p:nvPr/>
        </p:nvSpPr>
        <p:spPr bwMode="auto">
          <a:xfrm>
            <a:off x="533400" y="6042025"/>
            <a:ext cx="2743200" cy="457200"/>
          </a:xfrm>
          <a:prstGeom prst="rect">
            <a:avLst/>
          </a:prstGeom>
          <a:noFill/>
          <a:extLst/>
        </p:spPr>
        <p:txBody>
          <a:bodyPr/>
          <a:lstStyle/>
          <a:p>
            <a:pPr eaLnBrk="0" hangingPunct="0">
              <a:defRPr/>
            </a:pPr>
            <a:r>
              <a:rPr sz="1600" b="1" i="1" dirty="0">
                <a:latin typeface="+mn-lt"/>
                <a:ea typeface="+mn-ea"/>
              </a:rPr>
              <a:t>Asesoramiento sobre Seguridad y Salud</a:t>
            </a:r>
            <a:endParaRPr lang="es-ES" sz="1400" b="1" i="1" dirty="0">
              <a:latin typeface="+mn-lt"/>
              <a:ea typeface="+mn-ea"/>
            </a:endParaRPr>
          </a:p>
        </p:txBody>
      </p:sp>
    </p:spTree>
  </p:cSld>
  <p:clrMapOvr>
    <a:masterClrMapping/>
  </p:clrMapOvr>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685800" y="304800"/>
            <a:ext cx="7772400" cy="762000"/>
          </a:xfrm>
        </p:spPr>
        <p:txBody>
          <a:bodyPr/>
          <a:lstStyle/>
          <a:p>
            <a:pPr eaLnBrk="1" hangingPunct="1">
              <a:defRPr/>
            </a:pPr>
            <a:r>
              <a:rPr lang="es-ES">
                <a:ea typeface="ＭＳ Ｐゴシック" charset="0"/>
              </a:rPr>
              <a:t>Resumen</a:t>
            </a:r>
          </a:p>
        </p:txBody>
      </p:sp>
      <p:sp>
        <p:nvSpPr>
          <p:cNvPr id="108547" name="Rectangle 3"/>
          <p:cNvSpPr>
            <a:spLocks noGrp="1" noChangeArrowheads="1"/>
          </p:cNvSpPr>
          <p:nvPr>
            <p:ph type="body" sz="half" idx="1"/>
          </p:nvPr>
        </p:nvSpPr>
        <p:spPr>
          <a:xfrm>
            <a:off x="685800" y="1143000"/>
            <a:ext cx="4114800" cy="4953000"/>
          </a:xfrm>
        </p:spPr>
        <p:txBody>
          <a:bodyPr/>
          <a:lstStyle/>
          <a:p>
            <a:pPr eaLnBrk="1" hangingPunct="1">
              <a:lnSpc>
                <a:spcPct val="90000"/>
              </a:lnSpc>
              <a:buClr>
                <a:schemeClr val="accent1"/>
              </a:buClr>
              <a:buFontTx/>
              <a:buNone/>
            </a:pPr>
            <a:r>
              <a:rPr lang="es-ES" altLang="en-US" b="1" u="sng" smtClean="0">
                <a:solidFill>
                  <a:schemeClr val="accent1"/>
                </a:solidFill>
              </a:rPr>
              <a:t>Riesgos</a:t>
            </a:r>
          </a:p>
          <a:p>
            <a:pPr eaLnBrk="1" hangingPunct="1">
              <a:lnSpc>
                <a:spcPct val="80000"/>
              </a:lnSpc>
              <a:buClr>
                <a:schemeClr val="accent1"/>
              </a:buClr>
            </a:pPr>
            <a:r>
              <a:rPr lang="es-ES" altLang="en-US" sz="2200" smtClean="0"/>
              <a:t>Cableado inadecuado</a:t>
            </a:r>
          </a:p>
          <a:p>
            <a:pPr eaLnBrk="1" hangingPunct="1">
              <a:lnSpc>
                <a:spcPct val="80000"/>
              </a:lnSpc>
              <a:buClr>
                <a:schemeClr val="accent1"/>
              </a:buClr>
            </a:pPr>
            <a:r>
              <a:rPr lang="es-ES" altLang="en-US" sz="2200" smtClean="0"/>
              <a:t>Componentes eléctricos expuestos</a:t>
            </a:r>
          </a:p>
          <a:p>
            <a:pPr eaLnBrk="1" hangingPunct="1">
              <a:lnSpc>
                <a:spcPct val="80000"/>
              </a:lnSpc>
              <a:buClr>
                <a:schemeClr val="accent1"/>
              </a:buClr>
            </a:pPr>
            <a:r>
              <a:rPr lang="es-ES" altLang="en-US" sz="2200" smtClean="0"/>
              <a:t>Cables con mal aislamiento</a:t>
            </a:r>
          </a:p>
          <a:p>
            <a:pPr eaLnBrk="1" hangingPunct="1">
              <a:lnSpc>
                <a:spcPct val="80000"/>
              </a:lnSpc>
              <a:buClr>
                <a:schemeClr val="accent1"/>
              </a:buClr>
            </a:pPr>
            <a:r>
              <a:rPr lang="es-ES" altLang="en-US" sz="2200" smtClean="0"/>
              <a:t>Sistemas y herramientas eléctricas sin conexión a tierra</a:t>
            </a:r>
          </a:p>
          <a:p>
            <a:pPr eaLnBrk="1" hangingPunct="1">
              <a:lnSpc>
                <a:spcPct val="80000"/>
              </a:lnSpc>
              <a:buClr>
                <a:schemeClr val="accent1"/>
              </a:buClr>
            </a:pPr>
            <a:r>
              <a:rPr lang="es-ES" altLang="en-US" sz="2200" smtClean="0"/>
              <a:t>Circuitos sobrecargados</a:t>
            </a:r>
          </a:p>
          <a:p>
            <a:pPr eaLnBrk="1" hangingPunct="1">
              <a:lnSpc>
                <a:spcPct val="80000"/>
              </a:lnSpc>
              <a:buClr>
                <a:schemeClr val="accent1"/>
              </a:buClr>
            </a:pPr>
            <a:r>
              <a:rPr lang="es-ES" altLang="en-US" sz="2200" smtClean="0"/>
              <a:t>Herramientas y equipos eléctricos dañados</a:t>
            </a:r>
          </a:p>
          <a:p>
            <a:pPr eaLnBrk="1" hangingPunct="1">
              <a:lnSpc>
                <a:spcPct val="80000"/>
              </a:lnSpc>
              <a:buClr>
                <a:schemeClr val="accent1"/>
              </a:buClr>
            </a:pPr>
            <a:r>
              <a:rPr lang="es-ES" altLang="en-US" sz="2200" smtClean="0"/>
              <a:t>Usar los EPP y herramientas equivocados</a:t>
            </a:r>
          </a:p>
          <a:p>
            <a:pPr eaLnBrk="1" hangingPunct="1">
              <a:lnSpc>
                <a:spcPct val="80000"/>
              </a:lnSpc>
              <a:buClr>
                <a:schemeClr val="accent1"/>
              </a:buClr>
            </a:pPr>
            <a:r>
              <a:rPr lang="es-ES" altLang="en-US" sz="2200" smtClean="0"/>
              <a:t>Cables eléctricos aéreos</a:t>
            </a:r>
          </a:p>
          <a:p>
            <a:pPr eaLnBrk="1" hangingPunct="1">
              <a:lnSpc>
                <a:spcPct val="80000"/>
              </a:lnSpc>
              <a:buClr>
                <a:schemeClr val="accent1"/>
              </a:buClr>
            </a:pPr>
            <a:r>
              <a:rPr lang="es-ES" altLang="en-US" sz="2200" smtClean="0"/>
              <a:t>Todos los riesgos empeoran en condiciones húmedas</a:t>
            </a:r>
          </a:p>
          <a:p>
            <a:pPr eaLnBrk="1" hangingPunct="1">
              <a:lnSpc>
                <a:spcPct val="90000"/>
              </a:lnSpc>
              <a:buClr>
                <a:schemeClr val="accent1"/>
              </a:buClr>
            </a:pPr>
            <a:endParaRPr lang="es-ES" altLang="en-US" sz="2200" smtClean="0"/>
          </a:p>
          <a:p>
            <a:pPr eaLnBrk="1" hangingPunct="1">
              <a:lnSpc>
                <a:spcPct val="90000"/>
              </a:lnSpc>
              <a:buClr>
                <a:schemeClr val="accent1"/>
              </a:buClr>
              <a:buFontTx/>
              <a:buNone/>
            </a:pPr>
            <a:endParaRPr lang="es-ES" altLang="en-US" sz="2400" smtClean="0"/>
          </a:p>
          <a:p>
            <a:pPr eaLnBrk="1" hangingPunct="1">
              <a:lnSpc>
                <a:spcPct val="90000"/>
              </a:lnSpc>
              <a:buClr>
                <a:schemeClr val="accent1"/>
              </a:buClr>
              <a:buFontTx/>
              <a:buNone/>
            </a:pPr>
            <a:endParaRPr lang="es-ES" altLang="en-US" sz="2400" smtClean="0"/>
          </a:p>
        </p:txBody>
      </p:sp>
      <p:sp>
        <p:nvSpPr>
          <p:cNvPr id="108548" name="Rectangle 4"/>
          <p:cNvSpPr>
            <a:spLocks noGrp="1" noChangeArrowheads="1"/>
          </p:cNvSpPr>
          <p:nvPr>
            <p:ph type="body" sz="half" idx="2"/>
          </p:nvPr>
        </p:nvSpPr>
        <p:spPr>
          <a:xfrm>
            <a:off x="4876800" y="1143000"/>
            <a:ext cx="3810000" cy="4953000"/>
          </a:xfrm>
        </p:spPr>
        <p:txBody>
          <a:bodyPr/>
          <a:lstStyle/>
          <a:p>
            <a:pPr eaLnBrk="1" hangingPunct="1">
              <a:buClr>
                <a:schemeClr val="accent1"/>
              </a:buClr>
              <a:buFontTx/>
              <a:buNone/>
            </a:pPr>
            <a:r>
              <a:rPr lang="es-ES" altLang="en-US" b="1" u="sng" smtClean="0">
                <a:solidFill>
                  <a:schemeClr val="accent1"/>
                </a:solidFill>
              </a:rPr>
              <a:t>Medidas de protección</a:t>
            </a:r>
          </a:p>
          <a:p>
            <a:pPr eaLnBrk="1" hangingPunct="1">
              <a:buClr>
                <a:schemeClr val="accent1"/>
              </a:buClr>
            </a:pPr>
            <a:r>
              <a:rPr lang="es-ES" altLang="en-US" sz="2200" smtClean="0"/>
              <a:t>Conexión a tierra adecuada</a:t>
            </a:r>
          </a:p>
          <a:p>
            <a:pPr eaLnBrk="1" hangingPunct="1">
              <a:buClr>
                <a:schemeClr val="accent1"/>
              </a:buClr>
            </a:pPr>
            <a:r>
              <a:rPr lang="es-ES" altLang="en-US" sz="2200" smtClean="0"/>
              <a:t>Uso de disyuntores diferenciales</a:t>
            </a:r>
          </a:p>
          <a:p>
            <a:pPr eaLnBrk="1" hangingPunct="1">
              <a:buClr>
                <a:schemeClr val="accent1"/>
              </a:buClr>
            </a:pPr>
            <a:r>
              <a:rPr lang="es-ES" altLang="en-US" sz="2200" smtClean="0"/>
              <a:t>Uso de fusibles y disyuntores</a:t>
            </a:r>
          </a:p>
          <a:p>
            <a:pPr eaLnBrk="1" hangingPunct="1">
              <a:buClr>
                <a:schemeClr val="accent1"/>
              </a:buClr>
            </a:pPr>
            <a:r>
              <a:rPr lang="es-ES" altLang="en-US" sz="2200" smtClean="0"/>
              <a:t>Protección de componentes vivos</a:t>
            </a:r>
          </a:p>
          <a:p>
            <a:pPr eaLnBrk="1" hangingPunct="1">
              <a:buClr>
                <a:schemeClr val="accent1"/>
              </a:buClr>
            </a:pPr>
            <a:r>
              <a:rPr lang="es-ES" altLang="en-US" sz="2200" smtClean="0"/>
              <a:t>Uso adecuado de cables flexibles</a:t>
            </a:r>
          </a:p>
          <a:p>
            <a:pPr eaLnBrk="1" hangingPunct="1">
              <a:buClr>
                <a:schemeClr val="accent1"/>
              </a:buClr>
            </a:pPr>
            <a:r>
              <a:rPr lang="es-ES" altLang="en-US" sz="2200" smtClean="0"/>
              <a:t>Capacitación</a:t>
            </a:r>
          </a:p>
        </p:txBody>
      </p:sp>
      <p:sp>
        <p:nvSpPr>
          <p:cNvPr id="4" name="Date Placeholder 1"/>
          <p:cNvSpPr txBox="1">
            <a:spLocks noGrp="1"/>
          </p:cNvSpPr>
          <p:nvPr/>
        </p:nvSpPr>
        <p:spPr bwMode="auto">
          <a:xfrm>
            <a:off x="533400" y="6042025"/>
            <a:ext cx="2743200" cy="457200"/>
          </a:xfrm>
          <a:prstGeom prst="rect">
            <a:avLst/>
          </a:prstGeom>
          <a:noFill/>
          <a:extLst/>
        </p:spPr>
        <p:txBody>
          <a:bodyPr/>
          <a:lstStyle/>
          <a:p>
            <a:pPr eaLnBrk="0" hangingPunct="0">
              <a:defRPr/>
            </a:pPr>
            <a:r>
              <a:rPr sz="1600" b="1" i="1" dirty="0">
                <a:latin typeface="+mn-lt"/>
                <a:ea typeface="+mn-ea"/>
              </a:rPr>
              <a:t>Asesoramiento sobre Seguridad y Salud</a:t>
            </a:r>
            <a:endParaRPr lang="es-ES" sz="1400" b="1" i="1" dirty="0">
              <a:latin typeface="+mn-lt"/>
              <a:ea typeface="+mn-ea"/>
            </a:endParaRPr>
          </a:p>
        </p:txBody>
      </p:sp>
    </p:spTree>
  </p:cSld>
  <p:clrMapOvr>
    <a:masterClrMapping/>
  </p:clrMapOvr>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2226" name="Text Box 2"/>
          <p:cNvSpPr txBox="1">
            <a:spLocks noChangeArrowheads="1"/>
          </p:cNvSpPr>
          <p:nvPr/>
        </p:nvSpPr>
        <p:spPr bwMode="auto">
          <a:xfrm>
            <a:off x="2438400" y="2514600"/>
            <a:ext cx="4114800" cy="762000"/>
          </a:xfrm>
          <a:prstGeom prst="rect">
            <a:avLst/>
          </a:prstGeom>
          <a:noFill/>
          <a:ln>
            <a:noFill/>
          </a:ln>
          <a:effectLst>
            <a:outerShdw dist="35921" dir="2700000" algn="ctr" rotWithShape="0">
              <a:srgbClr val="99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a:spcBef>
                <a:spcPct val="50000"/>
              </a:spcBef>
              <a:defRPr/>
            </a:pPr>
            <a:r>
              <a:rPr lang="en-US" sz="4400" b="1" i="1" smtClean="0">
                <a:solidFill>
                  <a:schemeClr val="accent1"/>
                </a:solidFill>
                <a:effectLst>
                  <a:outerShdw blurRad="38100" dist="38100" dir="2700000" algn="tl">
                    <a:srgbClr val="000000"/>
                  </a:outerShdw>
                </a:effectLst>
                <a:latin typeface="Times New Roman" pitchFamily="18" charset="0"/>
              </a:rPr>
              <a:t>¿Preguntas?</a:t>
            </a:r>
          </a:p>
        </p:txBody>
      </p:sp>
      <p:sp>
        <p:nvSpPr>
          <p:cNvPr id="4" name="Date Placeholder 1"/>
          <p:cNvSpPr txBox="1">
            <a:spLocks noGrp="1"/>
          </p:cNvSpPr>
          <p:nvPr/>
        </p:nvSpPr>
        <p:spPr bwMode="auto">
          <a:xfrm>
            <a:off x="533400" y="6042025"/>
            <a:ext cx="2743200" cy="457200"/>
          </a:xfrm>
          <a:prstGeom prst="rect">
            <a:avLst/>
          </a:prstGeom>
          <a:noFill/>
          <a:extLst/>
        </p:spPr>
        <p:txBody>
          <a:bodyPr/>
          <a:lstStyle/>
          <a:p>
            <a:pPr eaLnBrk="0" hangingPunct="0">
              <a:defRPr/>
            </a:pPr>
            <a:r>
              <a:rPr sz="1600" b="1" i="1" dirty="0">
                <a:latin typeface="+mn-lt"/>
                <a:ea typeface="+mn-ea"/>
              </a:rPr>
              <a:t>Asesoramiento sobre Seguridad y Salud</a:t>
            </a:r>
            <a:endParaRPr lang="es-ES" sz="1400" b="1" i="1" dirty="0">
              <a:latin typeface="+mn-lt"/>
              <a:ea typeface="+mn-ea"/>
            </a:endParaRPr>
          </a:p>
        </p:txBody>
      </p:sp>
    </p:spTree>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DOL Training Master">
  <a:themeElements>
    <a:clrScheme name="">
      <a:dk1>
        <a:srgbClr val="000000"/>
      </a:dk1>
      <a:lt1>
        <a:srgbClr val="FFFFFF"/>
      </a:lt1>
      <a:dk2>
        <a:srgbClr val="003399"/>
      </a:dk2>
      <a:lt2>
        <a:srgbClr val="FFFF00"/>
      </a:lt2>
      <a:accent1>
        <a:srgbClr val="FF9900"/>
      </a:accent1>
      <a:accent2>
        <a:srgbClr val="00FFFF"/>
      </a:accent2>
      <a:accent3>
        <a:srgbClr val="AAADCA"/>
      </a:accent3>
      <a:accent4>
        <a:srgbClr val="DADADA"/>
      </a:accent4>
      <a:accent5>
        <a:srgbClr val="FFCAAA"/>
      </a:accent5>
      <a:accent6>
        <a:srgbClr val="00E7E7"/>
      </a:accent6>
      <a:hlink>
        <a:srgbClr val="FF0000"/>
      </a:hlink>
      <a:folHlink>
        <a:srgbClr val="969696"/>
      </a:folHlink>
    </a:clrScheme>
    <a:fontScheme name="DOL Training Master">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OL Training Master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OL Training Master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OL Training Master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OL Training Master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OL Training Master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OL Training Master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OL Training Master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Adjacency">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5323</TotalTime>
  <Words>6975</Words>
  <Application>Microsoft Office PowerPoint</Application>
  <PresentationFormat>On-screen Show (4:3)</PresentationFormat>
  <Paragraphs>880</Paragraphs>
  <Slides>100</Slides>
  <Notes>100</Notes>
  <HiddenSlides>0</HiddenSlides>
  <MMClips>0</MMClips>
  <ScaleCrop>false</ScaleCrop>
  <HeadingPairs>
    <vt:vector size="8" baseType="variant">
      <vt:variant>
        <vt:lpstr>Fonts Used</vt:lpstr>
      </vt:variant>
      <vt:variant>
        <vt:i4>6</vt:i4>
      </vt:variant>
      <vt:variant>
        <vt:lpstr>Theme</vt:lpstr>
      </vt:variant>
      <vt:variant>
        <vt:i4>2</vt:i4>
      </vt:variant>
      <vt:variant>
        <vt:lpstr>Embedded OLE Servers</vt:lpstr>
      </vt:variant>
      <vt:variant>
        <vt:i4>4</vt:i4>
      </vt:variant>
      <vt:variant>
        <vt:lpstr>Slide Titles</vt:lpstr>
      </vt:variant>
      <vt:variant>
        <vt:i4>100</vt:i4>
      </vt:variant>
    </vt:vector>
  </HeadingPairs>
  <TitlesOfParts>
    <vt:vector size="112" baseType="lpstr">
      <vt:lpstr>Arial</vt:lpstr>
      <vt:lpstr>MS PGothic</vt:lpstr>
      <vt:lpstr>Times New Roman</vt:lpstr>
      <vt:lpstr>Cambria</vt:lpstr>
      <vt:lpstr>Calibri</vt:lpstr>
      <vt:lpstr>Wingdings</vt:lpstr>
      <vt:lpstr>DOL Training Master</vt:lpstr>
      <vt:lpstr>1_Adjacency</vt:lpstr>
      <vt:lpstr>Bitmap Image</vt:lpstr>
      <vt:lpstr>Document</vt:lpstr>
      <vt:lpstr>Slide</vt:lpstr>
      <vt:lpstr>Clip</vt:lpstr>
      <vt:lpstr>PowerPoint Presentation</vt:lpstr>
      <vt:lpstr>ELÉCTRICA [1910.301 – 399] </vt:lpstr>
      <vt:lpstr>Terminología eléctrica</vt:lpstr>
      <vt:lpstr>Sistemas de utilización de electricidad</vt:lpstr>
      <vt:lpstr>Riesgos eléctricos ¿Qué es lo primero que se le viene a la mente?</vt:lpstr>
      <vt:lpstr>Niveles de descarga y electrocución</vt:lpstr>
      <vt:lpstr>¿Preguntas?</vt:lpstr>
      <vt:lpstr>Dispositivos de protección eléctrica</vt:lpstr>
      <vt:lpstr>Descarga eléctrica</vt:lpstr>
      <vt:lpstr>Peligros de la electrocución</vt:lpstr>
      <vt:lpstr>¿Cómo se recibe una descarga eléctrica?</vt:lpstr>
      <vt:lpstr>¿Cómo se recibe una descarga eléctrica?</vt:lpstr>
      <vt:lpstr>Riesgos eléctricos</vt:lpstr>
      <vt:lpstr>Caídas</vt:lpstr>
      <vt:lpstr>Quemaduras eléctricas </vt:lpstr>
      <vt:lpstr>Incendios</vt:lpstr>
      <vt:lpstr>PowerPoint Presentation</vt:lpstr>
      <vt:lpstr>Riesgos por cableado inadecuado</vt:lpstr>
      <vt:lpstr>Riesgos de sobrecarga</vt:lpstr>
      <vt:lpstr>Explosiones Explosión de arco/Relámpago de arco</vt:lpstr>
      <vt:lpstr>PowerPoint Presentation</vt:lpstr>
      <vt:lpstr>PowerPoint Presentation</vt:lpstr>
      <vt:lpstr>Explosiones</vt:lpstr>
      <vt:lpstr>Disyuntor diferencial</vt:lpstr>
      <vt:lpstr>Riesgos de la conexión a tierra</vt:lpstr>
      <vt:lpstr>Riesgos de cables eléctricos aéreos</vt:lpstr>
      <vt:lpstr>PowerPoint Presentation</vt:lpstr>
      <vt:lpstr>Aprobación</vt:lpstr>
      <vt:lpstr>Revisión, instalación y uso</vt:lpstr>
      <vt:lpstr>Revisión, instalación y uso</vt:lpstr>
      <vt:lpstr>Ejecución mecánica del trabajo</vt:lpstr>
      <vt:lpstr>Ejecución mecánica del trabajo</vt:lpstr>
      <vt:lpstr>Señalización de los equipos</vt:lpstr>
      <vt:lpstr>Señalización de los equipos</vt:lpstr>
      <vt:lpstr>Identificación de medios y circuitos de desconexión</vt:lpstr>
      <vt:lpstr>Identificación de medios y circuitos de desconexión</vt:lpstr>
      <vt:lpstr>PowerPoint Presentation</vt:lpstr>
      <vt:lpstr>Identificación de medios y circuitos de desconexión</vt:lpstr>
      <vt:lpstr>Espacio de trabajo para equipos eléctricos</vt:lpstr>
      <vt:lpstr>PowerPoint Presentation</vt:lpstr>
      <vt:lpstr>Espacio de trabajo para equipos eléctricos</vt:lpstr>
      <vt:lpstr>Iluminación de equipos </vt:lpstr>
      <vt:lpstr>Espacio vertical  </vt:lpstr>
      <vt:lpstr>Protección de componentes vivos</vt:lpstr>
      <vt:lpstr>Identificación de conductores</vt:lpstr>
      <vt:lpstr>Identificación de conductores</vt:lpstr>
      <vt:lpstr>Conductores con conexión a tierra</vt:lpstr>
      <vt:lpstr>Identificación de conductores</vt:lpstr>
      <vt:lpstr>Uso e identificación de conductores conectados a tierra y con conexión a tierra </vt:lpstr>
      <vt:lpstr>PowerPoint Presentation</vt:lpstr>
      <vt:lpstr>Circuitos derivados</vt:lpstr>
      <vt:lpstr>Medios de desconexión</vt:lpstr>
      <vt:lpstr>Servicios superiores a los 600 voltios, nominales</vt:lpstr>
      <vt:lpstr>Protección de sobreintensidad</vt:lpstr>
      <vt:lpstr>Disyuntores</vt:lpstr>
      <vt:lpstr>Conexión a tierra</vt:lpstr>
      <vt:lpstr>Conexión a tierra</vt:lpstr>
      <vt:lpstr>Conexión a tierra</vt:lpstr>
      <vt:lpstr>Conexión a tierra de equipos eléctricos</vt:lpstr>
      <vt:lpstr>Conexión a tierra de equipos</vt:lpstr>
      <vt:lpstr>Herramientas eléctricas manuales</vt:lpstr>
      <vt:lpstr>PowerPoint Presentation</vt:lpstr>
      <vt:lpstr>PowerPoint Presentation</vt:lpstr>
      <vt:lpstr>Protección de componentes vivos</vt:lpstr>
      <vt:lpstr>Protección de componentes vivos</vt:lpstr>
      <vt:lpstr>Protección de componentes vivos</vt:lpstr>
      <vt:lpstr>Cableado de conductos </vt:lpstr>
      <vt:lpstr>Cableado temporario  </vt:lpstr>
      <vt:lpstr>Cableado temporario  </vt:lpstr>
      <vt:lpstr>Conductores que ingresan en las cajas, gabinetes o accesorios</vt:lpstr>
      <vt:lpstr>Conductores que ingresan en las cajas, gabinetes o accesorios</vt:lpstr>
      <vt:lpstr>Uso de cables flexibles</vt:lpstr>
      <vt:lpstr>PowerPoint Presentation</vt:lpstr>
      <vt:lpstr>Usos permitidos de los cables flexibles Ejemplos</vt:lpstr>
      <vt:lpstr>Usos prohibidos de los cables flexibles Ejemplos</vt:lpstr>
      <vt:lpstr>Cables flexibles</vt:lpstr>
      <vt:lpstr>Prácticas laborales relacionadas con la seguridad eléctrica 1910.331 - 335</vt:lpstr>
      <vt:lpstr>PowerPoint Presentation</vt:lpstr>
      <vt:lpstr>PowerPoint Presentation</vt:lpstr>
      <vt:lpstr>Prácticas laborales relacionadas con la seguridad eléctrica</vt:lpstr>
      <vt:lpstr>PowerPoint Presentation</vt:lpstr>
      <vt:lpstr>Protección de normas de instalación eléctricas</vt:lpstr>
      <vt:lpstr>Prácticas laborales relacionadas con la seguridad </vt:lpstr>
      <vt:lpstr>Prácticas laborales relacionadas con la seguridad</vt:lpstr>
      <vt:lpstr>Personas no calificadas</vt:lpstr>
      <vt:lpstr>Personas no calificadas</vt:lpstr>
      <vt:lpstr>Prácticas laborales relacionadas con la seguridad</vt:lpstr>
      <vt:lpstr>Prácticas laborales relacionadas con la seguridad</vt:lpstr>
      <vt:lpstr>Uso de equipos portátiles</vt:lpstr>
      <vt:lpstr>Uso de equipos portátiles</vt:lpstr>
      <vt:lpstr>PowerPoint Presentation</vt:lpstr>
      <vt:lpstr>Uso de equipos portátiles</vt:lpstr>
      <vt:lpstr>Uso de equipos portátiles</vt:lpstr>
      <vt:lpstr>Uso de equipos portátiles</vt:lpstr>
      <vt:lpstr>Prácticas laborales relacionadas con la seguridad</vt:lpstr>
      <vt:lpstr>Prácticas laborales relacionadas con la seguridad</vt:lpstr>
      <vt:lpstr>Indicios de que existen riesgos eléctricos  </vt:lpstr>
      <vt:lpstr>Capacitación</vt:lpstr>
      <vt:lpstr>Resumen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RODA T</dc:creator>
  <cp:lastModifiedBy>Eysaldt, Frederick N (DOL)</cp:lastModifiedBy>
  <cp:revision>278</cp:revision>
  <dcterms:created xsi:type="dcterms:W3CDTF">2007-07-16T11:51:56Z</dcterms:created>
  <dcterms:modified xsi:type="dcterms:W3CDTF">2015-11-03T18:14:39Z</dcterms:modified>
</cp:coreProperties>
</file>